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5"/>
    <p:sldMasterId id="2147483684" r:id="rId6"/>
    <p:sldMasterId id="2147483720" r:id="rId7"/>
    <p:sldMasterId id="2147483708" r:id="rId8"/>
    <p:sldMasterId id="2147483660" r:id="rId9"/>
    <p:sldMasterId id="2147483672" r:id="rId10"/>
    <p:sldMasterId id="2147483696" r:id="rId11"/>
    <p:sldMasterId id="2147483744" r:id="rId12"/>
  </p:sldMasterIdLst>
  <p:notesMasterIdLst>
    <p:notesMasterId r:id="rId32"/>
  </p:notesMasterIdLst>
  <p:sldIdLst>
    <p:sldId id="341" r:id="rId13"/>
    <p:sldId id="266" r:id="rId14"/>
    <p:sldId id="258" r:id="rId15"/>
    <p:sldId id="259" r:id="rId16"/>
    <p:sldId id="260" r:id="rId17"/>
    <p:sldId id="268" r:id="rId18"/>
    <p:sldId id="261" r:id="rId19"/>
    <p:sldId id="342" r:id="rId20"/>
    <p:sldId id="300" r:id="rId21"/>
    <p:sldId id="308" r:id="rId22"/>
    <p:sldId id="306" r:id="rId23"/>
    <p:sldId id="318" r:id="rId24"/>
    <p:sldId id="307" r:id="rId25"/>
    <p:sldId id="285" r:id="rId26"/>
    <p:sldId id="286" r:id="rId27"/>
    <p:sldId id="324" r:id="rId28"/>
    <p:sldId id="310" r:id="rId29"/>
    <p:sldId id="343" r:id="rId30"/>
    <p:sldId id="34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2B"/>
    <a:srgbClr val="002B5C"/>
    <a:srgbClr val="FF731F"/>
    <a:srgbClr val="F0891D"/>
    <a:srgbClr val="E3F3FD"/>
    <a:srgbClr val="99CBEB"/>
    <a:srgbClr val="75BAD7"/>
    <a:srgbClr val="E4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9.xml"/><Relationship Id="rId34"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2.xml"/><Relationship Id="rId32"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tableStyles" Target="tableStyles.xml"/><Relationship Id="rId10" Type="http://schemas.openxmlformats.org/officeDocument/2006/relationships/slideMaster" Target="slideMasters/slideMaster6.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heme" Target="theme/theme1.xml"/><Relationship Id="rId8" Type="http://schemas.openxmlformats.org/officeDocument/2006/relationships/slideMaster" Target="slideMasters/slideMaster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2042E8-4B69-4D12-8E0C-5A459A724735}"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86F80273-6570-4442-AAFB-63AE0CF662B7}">
      <dgm:prSet phldrT="[Text]"/>
      <dgm:spPr/>
      <dgm:t>
        <a:bodyPr/>
        <a:lstStyle/>
        <a:p>
          <a:r>
            <a:rPr lang="en-US"/>
            <a:t>Tenant moves in &amp; signs lease</a:t>
          </a:r>
        </a:p>
      </dgm:t>
    </dgm:pt>
    <dgm:pt modelId="{D9FA86DA-5430-421D-B553-D59DCFF43770}" type="parTrans" cxnId="{12236B9A-5D45-4E9C-AB67-71734238434C}">
      <dgm:prSet/>
      <dgm:spPr/>
      <dgm:t>
        <a:bodyPr/>
        <a:lstStyle/>
        <a:p>
          <a:endParaRPr lang="en-US"/>
        </a:p>
      </dgm:t>
    </dgm:pt>
    <dgm:pt modelId="{A7A09A6A-0321-4D76-8BC2-9B289D0E7C9F}" type="sibTrans" cxnId="{12236B9A-5D45-4E9C-AB67-71734238434C}">
      <dgm:prSet/>
      <dgm:spPr/>
      <dgm:t>
        <a:bodyPr/>
        <a:lstStyle/>
        <a:p>
          <a:endParaRPr lang="en-US"/>
        </a:p>
      </dgm:t>
    </dgm:pt>
    <dgm:pt modelId="{6684150E-DB35-46E9-9525-11D1B244CC96}">
      <dgm:prSet phldrT="[Text]"/>
      <dgm:spPr/>
      <dgm:t>
        <a:bodyPr/>
        <a:lstStyle/>
        <a:p>
          <a:r>
            <a:rPr lang="en-US"/>
            <a:t>Repair issue happens</a:t>
          </a:r>
        </a:p>
      </dgm:t>
    </dgm:pt>
    <dgm:pt modelId="{06CA2430-CE62-4596-9B47-85F116D4D60A}" type="parTrans" cxnId="{0264F83F-4246-480C-93DF-83DDCB2DD83E}">
      <dgm:prSet/>
      <dgm:spPr/>
      <dgm:t>
        <a:bodyPr/>
        <a:lstStyle/>
        <a:p>
          <a:endParaRPr lang="en-US"/>
        </a:p>
      </dgm:t>
    </dgm:pt>
    <dgm:pt modelId="{3EC9F065-AD3C-4465-B55B-AFDC654065D2}" type="sibTrans" cxnId="{0264F83F-4246-480C-93DF-83DDCB2DD83E}">
      <dgm:prSet/>
      <dgm:spPr/>
      <dgm:t>
        <a:bodyPr/>
        <a:lstStyle/>
        <a:p>
          <a:endParaRPr lang="en-US"/>
        </a:p>
      </dgm:t>
    </dgm:pt>
    <dgm:pt modelId="{10E9C0A2-5C0F-4117-9EEE-647CBAEA80F4}">
      <dgm:prSet phldrT="[Text]"/>
      <dgm:spPr/>
      <dgm:t>
        <a:bodyPr/>
        <a:lstStyle/>
        <a:p>
          <a:r>
            <a:rPr lang="en-US"/>
            <a:t>Tenant reports repair issue to landlord</a:t>
          </a:r>
        </a:p>
      </dgm:t>
    </dgm:pt>
    <dgm:pt modelId="{6F3E77CB-E04E-4960-AB47-D0EF7B644E5B}" type="parTrans" cxnId="{FE05E8E8-DE78-4B9F-95E1-28B417020EFC}">
      <dgm:prSet/>
      <dgm:spPr/>
      <dgm:t>
        <a:bodyPr/>
        <a:lstStyle/>
        <a:p>
          <a:endParaRPr lang="en-US"/>
        </a:p>
      </dgm:t>
    </dgm:pt>
    <dgm:pt modelId="{DB7EE115-1442-455E-A1BD-3D24A8F3AD81}" type="sibTrans" cxnId="{FE05E8E8-DE78-4B9F-95E1-28B417020EFC}">
      <dgm:prSet/>
      <dgm:spPr/>
      <dgm:t>
        <a:bodyPr/>
        <a:lstStyle/>
        <a:p>
          <a:endParaRPr lang="en-US"/>
        </a:p>
      </dgm:t>
    </dgm:pt>
    <dgm:pt modelId="{673E462F-BE83-4D89-8FA2-16D58E30B687}">
      <dgm:prSet phldrT="[Text]"/>
      <dgm:spPr/>
      <dgm:t>
        <a:bodyPr/>
        <a:lstStyle/>
        <a:p>
          <a:r>
            <a:rPr lang="en-US"/>
            <a:t>Tenant contacts Code Enforcement for free housing code inspection</a:t>
          </a:r>
        </a:p>
      </dgm:t>
    </dgm:pt>
    <dgm:pt modelId="{C1F85726-879D-494A-ACC4-EB4B425F6E67}" type="parTrans" cxnId="{B371DCEE-1266-48D2-8290-7380D6702263}">
      <dgm:prSet/>
      <dgm:spPr/>
      <dgm:t>
        <a:bodyPr/>
        <a:lstStyle/>
        <a:p>
          <a:endParaRPr lang="en-US"/>
        </a:p>
      </dgm:t>
    </dgm:pt>
    <dgm:pt modelId="{93DB05CC-9936-41D5-8A9D-E87274A38406}" type="sibTrans" cxnId="{B371DCEE-1266-48D2-8290-7380D6702263}">
      <dgm:prSet/>
      <dgm:spPr/>
      <dgm:t>
        <a:bodyPr/>
        <a:lstStyle/>
        <a:p>
          <a:endParaRPr lang="en-US"/>
        </a:p>
      </dgm:t>
    </dgm:pt>
    <dgm:pt modelId="{27A3C0CE-08DB-4A03-8FED-D8921824A23B}">
      <dgm:prSet phldrT="[Text]"/>
      <dgm:spPr/>
      <dgm:t>
        <a:bodyPr/>
        <a:lstStyle/>
        <a:p>
          <a:r>
            <a:rPr lang="en-US"/>
            <a:t>Tenant takes landlord to court for rent abatement</a:t>
          </a:r>
        </a:p>
      </dgm:t>
    </dgm:pt>
    <dgm:pt modelId="{11A51D4B-9795-4D0D-AA70-2BA53D09479E}" type="parTrans" cxnId="{8A77CBD9-7E81-42AE-A85F-CD5DA861C258}">
      <dgm:prSet/>
      <dgm:spPr/>
      <dgm:t>
        <a:bodyPr/>
        <a:lstStyle/>
        <a:p>
          <a:endParaRPr lang="en-US"/>
        </a:p>
      </dgm:t>
    </dgm:pt>
    <dgm:pt modelId="{FB5C07E8-AA69-48AD-AEE5-5ED13DCAA824}" type="sibTrans" cxnId="{8A77CBD9-7E81-42AE-A85F-CD5DA861C258}">
      <dgm:prSet/>
      <dgm:spPr/>
      <dgm:t>
        <a:bodyPr/>
        <a:lstStyle/>
        <a:p>
          <a:endParaRPr lang="en-US"/>
        </a:p>
      </dgm:t>
    </dgm:pt>
    <dgm:pt modelId="{6A087C1F-6A46-4855-A5E9-803DB582B40F}" type="pres">
      <dgm:prSet presAssocID="{B32042E8-4B69-4D12-8E0C-5A459A724735}" presName="Name0" presStyleCnt="0">
        <dgm:presLayoutVars>
          <dgm:dir/>
          <dgm:resizeHandles val="exact"/>
        </dgm:presLayoutVars>
      </dgm:prSet>
      <dgm:spPr/>
    </dgm:pt>
    <dgm:pt modelId="{52A51CE5-60B6-4DCA-B65A-16442E2AD82F}" type="pres">
      <dgm:prSet presAssocID="{86F80273-6570-4442-AAFB-63AE0CF662B7}" presName="node" presStyleLbl="node1" presStyleIdx="0" presStyleCnt="5">
        <dgm:presLayoutVars>
          <dgm:bulletEnabled val="1"/>
        </dgm:presLayoutVars>
      </dgm:prSet>
      <dgm:spPr/>
    </dgm:pt>
    <dgm:pt modelId="{B59627FE-F30D-47E7-AA42-EE3E17E43528}" type="pres">
      <dgm:prSet presAssocID="{A7A09A6A-0321-4D76-8BC2-9B289D0E7C9F}" presName="sibTrans" presStyleLbl="sibTrans2D1" presStyleIdx="0" presStyleCnt="4"/>
      <dgm:spPr/>
    </dgm:pt>
    <dgm:pt modelId="{A895A8F9-80D4-4315-A790-244388FCCA0F}" type="pres">
      <dgm:prSet presAssocID="{A7A09A6A-0321-4D76-8BC2-9B289D0E7C9F}" presName="connectorText" presStyleLbl="sibTrans2D1" presStyleIdx="0" presStyleCnt="4"/>
      <dgm:spPr/>
    </dgm:pt>
    <dgm:pt modelId="{71B12C6A-8CA5-487A-8EDA-A9D786C00FE9}" type="pres">
      <dgm:prSet presAssocID="{6684150E-DB35-46E9-9525-11D1B244CC96}" presName="node" presStyleLbl="node1" presStyleIdx="1" presStyleCnt="5">
        <dgm:presLayoutVars>
          <dgm:bulletEnabled val="1"/>
        </dgm:presLayoutVars>
      </dgm:prSet>
      <dgm:spPr/>
    </dgm:pt>
    <dgm:pt modelId="{0E8FFB34-D484-47EF-9100-0D060EC4D42F}" type="pres">
      <dgm:prSet presAssocID="{3EC9F065-AD3C-4465-B55B-AFDC654065D2}" presName="sibTrans" presStyleLbl="sibTrans2D1" presStyleIdx="1" presStyleCnt="4"/>
      <dgm:spPr/>
    </dgm:pt>
    <dgm:pt modelId="{CAF0A2C3-BE60-4544-918D-3B303BA50E40}" type="pres">
      <dgm:prSet presAssocID="{3EC9F065-AD3C-4465-B55B-AFDC654065D2}" presName="connectorText" presStyleLbl="sibTrans2D1" presStyleIdx="1" presStyleCnt="4"/>
      <dgm:spPr/>
    </dgm:pt>
    <dgm:pt modelId="{CE53F695-55A7-4C84-9FFD-826D2EAD8677}" type="pres">
      <dgm:prSet presAssocID="{10E9C0A2-5C0F-4117-9EEE-647CBAEA80F4}" presName="node" presStyleLbl="node1" presStyleIdx="2" presStyleCnt="5">
        <dgm:presLayoutVars>
          <dgm:bulletEnabled val="1"/>
        </dgm:presLayoutVars>
      </dgm:prSet>
      <dgm:spPr/>
    </dgm:pt>
    <dgm:pt modelId="{A7759E4B-576C-4057-81E9-857DABC2037F}" type="pres">
      <dgm:prSet presAssocID="{DB7EE115-1442-455E-A1BD-3D24A8F3AD81}" presName="sibTrans" presStyleLbl="sibTrans2D1" presStyleIdx="2" presStyleCnt="4"/>
      <dgm:spPr/>
    </dgm:pt>
    <dgm:pt modelId="{D8F61D08-E218-4559-A9BF-3D1184FEC684}" type="pres">
      <dgm:prSet presAssocID="{DB7EE115-1442-455E-A1BD-3D24A8F3AD81}" presName="connectorText" presStyleLbl="sibTrans2D1" presStyleIdx="2" presStyleCnt="4"/>
      <dgm:spPr/>
    </dgm:pt>
    <dgm:pt modelId="{0DA964BE-8E58-4591-B1BE-2AB24EE2DCFA}" type="pres">
      <dgm:prSet presAssocID="{673E462F-BE83-4D89-8FA2-16D58E30B687}" presName="node" presStyleLbl="node1" presStyleIdx="3" presStyleCnt="5">
        <dgm:presLayoutVars>
          <dgm:bulletEnabled val="1"/>
        </dgm:presLayoutVars>
      </dgm:prSet>
      <dgm:spPr/>
    </dgm:pt>
    <dgm:pt modelId="{F3858892-2824-4A37-B564-5EA6A5272C3D}" type="pres">
      <dgm:prSet presAssocID="{93DB05CC-9936-41D5-8A9D-E87274A38406}" presName="sibTrans" presStyleLbl="sibTrans2D1" presStyleIdx="3" presStyleCnt="4"/>
      <dgm:spPr/>
    </dgm:pt>
    <dgm:pt modelId="{3B217328-4A43-43CA-8193-2E69D3D6FEC7}" type="pres">
      <dgm:prSet presAssocID="{93DB05CC-9936-41D5-8A9D-E87274A38406}" presName="connectorText" presStyleLbl="sibTrans2D1" presStyleIdx="3" presStyleCnt="4"/>
      <dgm:spPr/>
    </dgm:pt>
    <dgm:pt modelId="{916DE02D-8DD9-4670-8CF2-B771CF7FEBB0}" type="pres">
      <dgm:prSet presAssocID="{27A3C0CE-08DB-4A03-8FED-D8921824A23B}" presName="node" presStyleLbl="node1" presStyleIdx="4" presStyleCnt="5">
        <dgm:presLayoutVars>
          <dgm:bulletEnabled val="1"/>
        </dgm:presLayoutVars>
      </dgm:prSet>
      <dgm:spPr/>
    </dgm:pt>
  </dgm:ptLst>
  <dgm:cxnLst>
    <dgm:cxn modelId="{252EEB1D-2294-43BA-B20D-28121ED97F45}" type="presOf" srcId="{10E9C0A2-5C0F-4117-9EEE-647CBAEA80F4}" destId="{CE53F695-55A7-4C84-9FFD-826D2EAD8677}" srcOrd="0" destOrd="0" presId="urn:microsoft.com/office/officeart/2005/8/layout/process1"/>
    <dgm:cxn modelId="{3FFC7F39-5DD8-4D9B-8274-05C0DCF648A8}" type="presOf" srcId="{6684150E-DB35-46E9-9525-11D1B244CC96}" destId="{71B12C6A-8CA5-487A-8EDA-A9D786C00FE9}" srcOrd="0" destOrd="0" presId="urn:microsoft.com/office/officeart/2005/8/layout/process1"/>
    <dgm:cxn modelId="{07FCE23C-1580-4A7C-A048-C5DE1749B0F6}" type="presOf" srcId="{673E462F-BE83-4D89-8FA2-16D58E30B687}" destId="{0DA964BE-8E58-4591-B1BE-2AB24EE2DCFA}" srcOrd="0" destOrd="0" presId="urn:microsoft.com/office/officeart/2005/8/layout/process1"/>
    <dgm:cxn modelId="{0264F83F-4246-480C-93DF-83DDCB2DD83E}" srcId="{B32042E8-4B69-4D12-8E0C-5A459A724735}" destId="{6684150E-DB35-46E9-9525-11D1B244CC96}" srcOrd="1" destOrd="0" parTransId="{06CA2430-CE62-4596-9B47-85F116D4D60A}" sibTransId="{3EC9F065-AD3C-4465-B55B-AFDC654065D2}"/>
    <dgm:cxn modelId="{F2E9A442-27C3-42DC-AA0E-CCDC36FC4181}" type="presOf" srcId="{93DB05CC-9936-41D5-8A9D-E87274A38406}" destId="{F3858892-2824-4A37-B564-5EA6A5272C3D}" srcOrd="0" destOrd="0" presId="urn:microsoft.com/office/officeart/2005/8/layout/process1"/>
    <dgm:cxn modelId="{E389C44C-E9D7-43CE-AF25-C1D6F244F84F}" type="presOf" srcId="{3EC9F065-AD3C-4465-B55B-AFDC654065D2}" destId="{CAF0A2C3-BE60-4544-918D-3B303BA50E40}" srcOrd="1" destOrd="0" presId="urn:microsoft.com/office/officeart/2005/8/layout/process1"/>
    <dgm:cxn modelId="{7524777E-B48B-4BB9-84A0-DB6118FFA82E}" type="presOf" srcId="{93DB05CC-9936-41D5-8A9D-E87274A38406}" destId="{3B217328-4A43-43CA-8193-2E69D3D6FEC7}" srcOrd="1" destOrd="0" presId="urn:microsoft.com/office/officeart/2005/8/layout/process1"/>
    <dgm:cxn modelId="{1AFD4483-8350-40E9-93C9-D3971D8E5F01}" type="presOf" srcId="{3EC9F065-AD3C-4465-B55B-AFDC654065D2}" destId="{0E8FFB34-D484-47EF-9100-0D060EC4D42F}" srcOrd="0" destOrd="0" presId="urn:microsoft.com/office/officeart/2005/8/layout/process1"/>
    <dgm:cxn modelId="{143CC78A-0591-42CA-BC55-F31307884795}" type="presOf" srcId="{DB7EE115-1442-455E-A1BD-3D24A8F3AD81}" destId="{D8F61D08-E218-4559-A9BF-3D1184FEC684}" srcOrd="1" destOrd="0" presId="urn:microsoft.com/office/officeart/2005/8/layout/process1"/>
    <dgm:cxn modelId="{6BAAE999-628F-4D83-886D-350A3A5E0B20}" type="presOf" srcId="{DB7EE115-1442-455E-A1BD-3D24A8F3AD81}" destId="{A7759E4B-576C-4057-81E9-857DABC2037F}" srcOrd="0" destOrd="0" presId="urn:microsoft.com/office/officeart/2005/8/layout/process1"/>
    <dgm:cxn modelId="{12236B9A-5D45-4E9C-AB67-71734238434C}" srcId="{B32042E8-4B69-4D12-8E0C-5A459A724735}" destId="{86F80273-6570-4442-AAFB-63AE0CF662B7}" srcOrd="0" destOrd="0" parTransId="{D9FA86DA-5430-421D-B553-D59DCFF43770}" sibTransId="{A7A09A6A-0321-4D76-8BC2-9B289D0E7C9F}"/>
    <dgm:cxn modelId="{7224C49F-A17E-4900-B454-22F05A5D6412}" type="presOf" srcId="{B32042E8-4B69-4D12-8E0C-5A459A724735}" destId="{6A087C1F-6A46-4855-A5E9-803DB582B40F}" srcOrd="0" destOrd="0" presId="urn:microsoft.com/office/officeart/2005/8/layout/process1"/>
    <dgm:cxn modelId="{810598A7-8A89-462A-93B6-63FA57396529}" type="presOf" srcId="{A7A09A6A-0321-4D76-8BC2-9B289D0E7C9F}" destId="{A895A8F9-80D4-4315-A790-244388FCCA0F}" srcOrd="1" destOrd="0" presId="urn:microsoft.com/office/officeart/2005/8/layout/process1"/>
    <dgm:cxn modelId="{B525D3A9-B276-41AB-8B19-405E608BD4A8}" type="presOf" srcId="{A7A09A6A-0321-4D76-8BC2-9B289D0E7C9F}" destId="{B59627FE-F30D-47E7-AA42-EE3E17E43528}" srcOrd="0" destOrd="0" presId="urn:microsoft.com/office/officeart/2005/8/layout/process1"/>
    <dgm:cxn modelId="{7DD239C1-5AFC-4254-AB4C-F6856C001F8B}" type="presOf" srcId="{27A3C0CE-08DB-4A03-8FED-D8921824A23B}" destId="{916DE02D-8DD9-4670-8CF2-B771CF7FEBB0}" srcOrd="0" destOrd="0" presId="urn:microsoft.com/office/officeart/2005/8/layout/process1"/>
    <dgm:cxn modelId="{8A77CBD9-7E81-42AE-A85F-CD5DA861C258}" srcId="{B32042E8-4B69-4D12-8E0C-5A459A724735}" destId="{27A3C0CE-08DB-4A03-8FED-D8921824A23B}" srcOrd="4" destOrd="0" parTransId="{11A51D4B-9795-4D0D-AA70-2BA53D09479E}" sibTransId="{FB5C07E8-AA69-48AD-AEE5-5ED13DCAA824}"/>
    <dgm:cxn modelId="{FE05E8E8-DE78-4B9F-95E1-28B417020EFC}" srcId="{B32042E8-4B69-4D12-8E0C-5A459A724735}" destId="{10E9C0A2-5C0F-4117-9EEE-647CBAEA80F4}" srcOrd="2" destOrd="0" parTransId="{6F3E77CB-E04E-4960-AB47-D0EF7B644E5B}" sibTransId="{DB7EE115-1442-455E-A1BD-3D24A8F3AD81}"/>
    <dgm:cxn modelId="{B371DCEE-1266-48D2-8290-7380D6702263}" srcId="{B32042E8-4B69-4D12-8E0C-5A459A724735}" destId="{673E462F-BE83-4D89-8FA2-16D58E30B687}" srcOrd="3" destOrd="0" parTransId="{C1F85726-879D-494A-ACC4-EB4B425F6E67}" sibTransId="{93DB05CC-9936-41D5-8A9D-E87274A38406}"/>
    <dgm:cxn modelId="{71A6DCF3-EDB7-4987-8A15-9ABA80AE1A7F}" type="presOf" srcId="{86F80273-6570-4442-AAFB-63AE0CF662B7}" destId="{52A51CE5-60B6-4DCA-B65A-16442E2AD82F}" srcOrd="0" destOrd="0" presId="urn:microsoft.com/office/officeart/2005/8/layout/process1"/>
    <dgm:cxn modelId="{D240EC2A-8150-4033-82F3-F36E8DCF9403}" type="presParOf" srcId="{6A087C1F-6A46-4855-A5E9-803DB582B40F}" destId="{52A51CE5-60B6-4DCA-B65A-16442E2AD82F}" srcOrd="0" destOrd="0" presId="urn:microsoft.com/office/officeart/2005/8/layout/process1"/>
    <dgm:cxn modelId="{CFDA6B51-825B-449A-A837-B969BBCC7D62}" type="presParOf" srcId="{6A087C1F-6A46-4855-A5E9-803DB582B40F}" destId="{B59627FE-F30D-47E7-AA42-EE3E17E43528}" srcOrd="1" destOrd="0" presId="urn:microsoft.com/office/officeart/2005/8/layout/process1"/>
    <dgm:cxn modelId="{D98EEB29-8640-4B90-89B0-1F6B4AE337AA}" type="presParOf" srcId="{B59627FE-F30D-47E7-AA42-EE3E17E43528}" destId="{A895A8F9-80D4-4315-A790-244388FCCA0F}" srcOrd="0" destOrd="0" presId="urn:microsoft.com/office/officeart/2005/8/layout/process1"/>
    <dgm:cxn modelId="{BCB256D6-54FC-43DB-ADBD-4961BEF9E3DE}" type="presParOf" srcId="{6A087C1F-6A46-4855-A5E9-803DB582B40F}" destId="{71B12C6A-8CA5-487A-8EDA-A9D786C00FE9}" srcOrd="2" destOrd="0" presId="urn:microsoft.com/office/officeart/2005/8/layout/process1"/>
    <dgm:cxn modelId="{D3EA029E-CFE3-4E6A-9BF7-18BC7555BB7E}" type="presParOf" srcId="{6A087C1F-6A46-4855-A5E9-803DB582B40F}" destId="{0E8FFB34-D484-47EF-9100-0D060EC4D42F}" srcOrd="3" destOrd="0" presId="urn:microsoft.com/office/officeart/2005/8/layout/process1"/>
    <dgm:cxn modelId="{43BD2EFF-B7D6-442A-B282-24132A3EFCCA}" type="presParOf" srcId="{0E8FFB34-D484-47EF-9100-0D060EC4D42F}" destId="{CAF0A2C3-BE60-4544-918D-3B303BA50E40}" srcOrd="0" destOrd="0" presId="urn:microsoft.com/office/officeart/2005/8/layout/process1"/>
    <dgm:cxn modelId="{CED234A6-8C9F-4C92-96B6-EF358201D284}" type="presParOf" srcId="{6A087C1F-6A46-4855-A5E9-803DB582B40F}" destId="{CE53F695-55A7-4C84-9FFD-826D2EAD8677}" srcOrd="4" destOrd="0" presId="urn:microsoft.com/office/officeart/2005/8/layout/process1"/>
    <dgm:cxn modelId="{5801C808-22BA-42C2-9AC3-438B837D486B}" type="presParOf" srcId="{6A087C1F-6A46-4855-A5E9-803DB582B40F}" destId="{A7759E4B-576C-4057-81E9-857DABC2037F}" srcOrd="5" destOrd="0" presId="urn:microsoft.com/office/officeart/2005/8/layout/process1"/>
    <dgm:cxn modelId="{E72CB5CA-114E-47B5-B1D7-2ACDE5D9B3DD}" type="presParOf" srcId="{A7759E4B-576C-4057-81E9-857DABC2037F}" destId="{D8F61D08-E218-4559-A9BF-3D1184FEC684}" srcOrd="0" destOrd="0" presId="urn:microsoft.com/office/officeart/2005/8/layout/process1"/>
    <dgm:cxn modelId="{5428321B-4559-4E2E-BC61-7BF4BFFFBD15}" type="presParOf" srcId="{6A087C1F-6A46-4855-A5E9-803DB582B40F}" destId="{0DA964BE-8E58-4591-B1BE-2AB24EE2DCFA}" srcOrd="6" destOrd="0" presId="urn:microsoft.com/office/officeart/2005/8/layout/process1"/>
    <dgm:cxn modelId="{C71006DC-B113-4DD7-935E-55466E42EC1C}" type="presParOf" srcId="{6A087C1F-6A46-4855-A5E9-803DB582B40F}" destId="{F3858892-2824-4A37-B564-5EA6A5272C3D}" srcOrd="7" destOrd="0" presId="urn:microsoft.com/office/officeart/2005/8/layout/process1"/>
    <dgm:cxn modelId="{06E6863B-358D-4CAB-AB1B-97ABE3334554}" type="presParOf" srcId="{F3858892-2824-4A37-B564-5EA6A5272C3D}" destId="{3B217328-4A43-43CA-8193-2E69D3D6FEC7}" srcOrd="0" destOrd="0" presId="urn:microsoft.com/office/officeart/2005/8/layout/process1"/>
    <dgm:cxn modelId="{AE666C1E-7457-46E4-B899-2286C9B7EF39}" type="presParOf" srcId="{6A087C1F-6A46-4855-A5E9-803DB582B40F}" destId="{916DE02D-8DD9-4670-8CF2-B771CF7FEBB0}"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A51CE5-60B6-4DCA-B65A-16442E2AD82F}">
      <dsp:nvSpPr>
        <dsp:cNvPr id="0" name=""/>
        <dsp:cNvSpPr/>
      </dsp:nvSpPr>
      <dsp:spPr>
        <a:xfrm>
          <a:off x="5134" y="692429"/>
          <a:ext cx="1591716" cy="1896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Tenant moves in &amp; signs lease</a:t>
          </a:r>
        </a:p>
      </dsp:txBody>
      <dsp:txXfrm>
        <a:off x="51754" y="739049"/>
        <a:ext cx="1498476" cy="1803296"/>
      </dsp:txXfrm>
    </dsp:sp>
    <dsp:sp modelId="{B59627FE-F30D-47E7-AA42-EE3E17E43528}">
      <dsp:nvSpPr>
        <dsp:cNvPr id="0" name=""/>
        <dsp:cNvSpPr/>
      </dsp:nvSpPr>
      <dsp:spPr>
        <a:xfrm>
          <a:off x="1756023" y="1443325"/>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6023" y="1522274"/>
        <a:ext cx="236210" cy="236847"/>
      </dsp:txXfrm>
    </dsp:sp>
    <dsp:sp modelId="{71B12C6A-8CA5-487A-8EDA-A9D786C00FE9}">
      <dsp:nvSpPr>
        <dsp:cNvPr id="0" name=""/>
        <dsp:cNvSpPr/>
      </dsp:nvSpPr>
      <dsp:spPr>
        <a:xfrm>
          <a:off x="2233538" y="692429"/>
          <a:ext cx="1591716" cy="1896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Repair issue happens</a:t>
          </a:r>
        </a:p>
      </dsp:txBody>
      <dsp:txXfrm>
        <a:off x="2280158" y="739049"/>
        <a:ext cx="1498476" cy="1803296"/>
      </dsp:txXfrm>
    </dsp:sp>
    <dsp:sp modelId="{0E8FFB34-D484-47EF-9100-0D060EC4D42F}">
      <dsp:nvSpPr>
        <dsp:cNvPr id="0" name=""/>
        <dsp:cNvSpPr/>
      </dsp:nvSpPr>
      <dsp:spPr>
        <a:xfrm>
          <a:off x="3984426" y="1443325"/>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4426" y="1522274"/>
        <a:ext cx="236210" cy="236847"/>
      </dsp:txXfrm>
    </dsp:sp>
    <dsp:sp modelId="{CE53F695-55A7-4C84-9FFD-826D2EAD8677}">
      <dsp:nvSpPr>
        <dsp:cNvPr id="0" name=""/>
        <dsp:cNvSpPr/>
      </dsp:nvSpPr>
      <dsp:spPr>
        <a:xfrm>
          <a:off x="4461941" y="692429"/>
          <a:ext cx="1591716" cy="1896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Tenant reports repair issue to landlord</a:t>
          </a:r>
        </a:p>
      </dsp:txBody>
      <dsp:txXfrm>
        <a:off x="4508561" y="739049"/>
        <a:ext cx="1498476" cy="1803296"/>
      </dsp:txXfrm>
    </dsp:sp>
    <dsp:sp modelId="{A7759E4B-576C-4057-81E9-857DABC2037F}">
      <dsp:nvSpPr>
        <dsp:cNvPr id="0" name=""/>
        <dsp:cNvSpPr/>
      </dsp:nvSpPr>
      <dsp:spPr>
        <a:xfrm>
          <a:off x="6212830" y="1443325"/>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12830" y="1522274"/>
        <a:ext cx="236210" cy="236847"/>
      </dsp:txXfrm>
    </dsp:sp>
    <dsp:sp modelId="{0DA964BE-8E58-4591-B1BE-2AB24EE2DCFA}">
      <dsp:nvSpPr>
        <dsp:cNvPr id="0" name=""/>
        <dsp:cNvSpPr/>
      </dsp:nvSpPr>
      <dsp:spPr>
        <a:xfrm>
          <a:off x="6690345" y="692429"/>
          <a:ext cx="1591716" cy="1896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Tenant contacts Code Enforcement for free housing code inspection</a:t>
          </a:r>
        </a:p>
      </dsp:txBody>
      <dsp:txXfrm>
        <a:off x="6736965" y="739049"/>
        <a:ext cx="1498476" cy="1803296"/>
      </dsp:txXfrm>
    </dsp:sp>
    <dsp:sp modelId="{F3858892-2824-4A37-B564-5EA6A5272C3D}">
      <dsp:nvSpPr>
        <dsp:cNvPr id="0" name=""/>
        <dsp:cNvSpPr/>
      </dsp:nvSpPr>
      <dsp:spPr>
        <a:xfrm>
          <a:off x="8441233" y="1443325"/>
          <a:ext cx="337443" cy="39474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41233" y="1522274"/>
        <a:ext cx="236210" cy="236847"/>
      </dsp:txXfrm>
    </dsp:sp>
    <dsp:sp modelId="{916DE02D-8DD9-4670-8CF2-B771CF7FEBB0}">
      <dsp:nvSpPr>
        <dsp:cNvPr id="0" name=""/>
        <dsp:cNvSpPr/>
      </dsp:nvSpPr>
      <dsp:spPr>
        <a:xfrm>
          <a:off x="8918748" y="692429"/>
          <a:ext cx="1591716" cy="1896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Tenant takes landlord to court for rent abatement</a:t>
          </a:r>
        </a:p>
      </dsp:txBody>
      <dsp:txXfrm>
        <a:off x="8965368" y="739049"/>
        <a:ext cx="1498476" cy="18032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3FE5A-F92F-9D4A-B55F-E79656EFA273}"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51474-4550-3949-9D4B-8442104926DD}" type="slidenum">
              <a:rPr lang="en-US" smtClean="0"/>
              <a:t>‹#›</a:t>
            </a:fld>
            <a:endParaRPr lang="en-US"/>
          </a:p>
        </p:txBody>
      </p:sp>
    </p:spTree>
    <p:extLst>
      <p:ext uri="{BB962C8B-B14F-4D97-AF65-F5344CB8AC3E}">
        <p14:creationId xmlns:p14="http://schemas.microsoft.com/office/powerpoint/2010/main" val="2088444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951474-4550-3949-9D4B-8442104926DD}" type="slidenum">
              <a:rPr lang="en-US" smtClean="0"/>
              <a:t>9</a:t>
            </a:fld>
            <a:endParaRPr lang="en-US"/>
          </a:p>
        </p:txBody>
      </p:sp>
    </p:spTree>
    <p:extLst>
      <p:ext uri="{BB962C8B-B14F-4D97-AF65-F5344CB8AC3E}">
        <p14:creationId xmlns:p14="http://schemas.microsoft.com/office/powerpoint/2010/main" val="4043300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3DAE0-7177-D642-A53F-D82DB45225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CEC496-413D-CD45-A480-7508C4CD7C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92F6A4-5E85-7144-9CB2-D045C9C751B3}"/>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5" name="Footer Placeholder 4">
            <a:extLst>
              <a:ext uri="{FF2B5EF4-FFF2-40B4-BE49-F238E27FC236}">
                <a16:creationId xmlns:a16="http://schemas.microsoft.com/office/drawing/2014/main" id="{A2AD59B0-7A0D-6446-B61D-4FD931C735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C60118-40FF-494D-B7C8-64AE14D7F0A6}"/>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75418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B3B08-DDF0-1E40-A7D3-C700C387031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80255D-0617-FE4F-8420-9E9CACEAD9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4813CD-36A6-8E4E-9616-94925260BB14}"/>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5" name="Footer Placeholder 4">
            <a:extLst>
              <a:ext uri="{FF2B5EF4-FFF2-40B4-BE49-F238E27FC236}">
                <a16:creationId xmlns:a16="http://schemas.microsoft.com/office/drawing/2014/main" id="{1ED81098-38EF-7446-8B09-2CD6BC73CD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04C08-B337-F840-90D2-8C5718D31BA6}"/>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550952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D04E43-9530-DF4D-808B-79D9E8CB5C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443D8C-EC05-C843-9446-FFC04EC87C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CA4378-DB8F-FD4A-959C-BA13AB94F993}"/>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5" name="Footer Placeholder 4">
            <a:extLst>
              <a:ext uri="{FF2B5EF4-FFF2-40B4-BE49-F238E27FC236}">
                <a16:creationId xmlns:a16="http://schemas.microsoft.com/office/drawing/2014/main" id="{692E1CE0-F6E5-754A-80A9-8C4A65ED0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66D727-F780-2F49-9987-092B56972F8A}"/>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3124186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CE4A4-FCA6-6544-A3DD-6F481C2894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B9E3EE-24CC-AA4F-8C78-D65FB7C0C6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931492-0AFF-8A4B-8B6D-D2523FA78A05}"/>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5" name="Footer Placeholder 4">
            <a:extLst>
              <a:ext uri="{FF2B5EF4-FFF2-40B4-BE49-F238E27FC236}">
                <a16:creationId xmlns:a16="http://schemas.microsoft.com/office/drawing/2014/main" id="{6C897A7B-03AE-6F4E-980F-B9B1F5B1C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F0A84B-5772-FD45-AA7D-0CB538EF0F3F}"/>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2735986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79882-F792-CB42-9EEF-70CAAC5024D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7C7402-885A-0943-9974-49A5DEB35F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EDFFFD-38A2-DB4F-9F02-87B3C2099125}"/>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5" name="Footer Placeholder 4">
            <a:extLst>
              <a:ext uri="{FF2B5EF4-FFF2-40B4-BE49-F238E27FC236}">
                <a16:creationId xmlns:a16="http://schemas.microsoft.com/office/drawing/2014/main" id="{DCAEEDC1-5790-1B46-A464-C0997D654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2FDEB-7A5F-754C-ACC9-146F6B2EEC2D}"/>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3119160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89CC-DA28-794F-A319-6F0DDB8DB5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0C6220-1667-794F-A9F7-5C9561F078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A858C1-9DD9-4244-BCAF-73D9E4A90CD7}"/>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5" name="Footer Placeholder 4">
            <a:extLst>
              <a:ext uri="{FF2B5EF4-FFF2-40B4-BE49-F238E27FC236}">
                <a16:creationId xmlns:a16="http://schemas.microsoft.com/office/drawing/2014/main" id="{91474467-3D65-B649-B4E4-F3687B9EEF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B7A4A6-25A6-9843-942F-E6A34D0644EF}"/>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2235535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3D24-F4E1-7C48-85E1-D454B472C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1D3C7D-7EE2-974B-A688-64FF02E727D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9F0F3D-065C-7548-9FA4-A574ADDB60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6804BF-5BDD-3848-8635-02D16846B3CA}"/>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6" name="Footer Placeholder 5">
            <a:extLst>
              <a:ext uri="{FF2B5EF4-FFF2-40B4-BE49-F238E27FC236}">
                <a16:creationId xmlns:a16="http://schemas.microsoft.com/office/drawing/2014/main" id="{3279810B-7AD5-5C40-8983-1FF3F610B6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8022F3-6E4C-4947-B031-99859291D83B}"/>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237405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7EB9D-05FF-1441-AB8E-790F7CF345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A4F664-7A80-BD44-847A-B16FDA2C35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BD1E70-1031-BB44-846B-759A5E3620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B6D4BC-1FF8-1D47-81BD-79398AA70D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13F264-AAF6-764E-8584-B773867622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EE4B4C-6FDB-4146-8AC0-423A28B9E012}"/>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8" name="Footer Placeholder 7">
            <a:extLst>
              <a:ext uri="{FF2B5EF4-FFF2-40B4-BE49-F238E27FC236}">
                <a16:creationId xmlns:a16="http://schemas.microsoft.com/office/drawing/2014/main" id="{5C1C8932-C587-8247-A28C-E3C8FAE8E7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F15F114-33D8-CE49-B5BC-B37E261722EE}"/>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3992281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AC8C9-3F2B-564F-B4EF-F4437781C6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64991D-09E4-AA4F-85CE-25DEB635F037}"/>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4" name="Footer Placeholder 3">
            <a:extLst>
              <a:ext uri="{FF2B5EF4-FFF2-40B4-BE49-F238E27FC236}">
                <a16:creationId xmlns:a16="http://schemas.microsoft.com/office/drawing/2014/main" id="{46A70DB0-6152-A646-8644-8D611592CA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C26024-4991-7A44-A808-745D53D81703}"/>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13082195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C085AB-D958-3646-80DB-F28AB3E435F7}"/>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3" name="Footer Placeholder 2">
            <a:extLst>
              <a:ext uri="{FF2B5EF4-FFF2-40B4-BE49-F238E27FC236}">
                <a16:creationId xmlns:a16="http://schemas.microsoft.com/office/drawing/2014/main" id="{4246159A-A088-BD40-85F3-FAABDDCB4F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9AFAEE-AF42-3047-852B-ACE6F5EF4BDB}"/>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2536100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FF2F-38AD-6E40-B14B-2DD16E8798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B576E7-8D33-064A-9A0D-EACE1B157C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DBA10E-2770-BE46-8387-016B9FC9D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9DCEF2-A579-D144-8468-343F01866B81}"/>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6" name="Footer Placeholder 5">
            <a:extLst>
              <a:ext uri="{FF2B5EF4-FFF2-40B4-BE49-F238E27FC236}">
                <a16:creationId xmlns:a16="http://schemas.microsoft.com/office/drawing/2014/main" id="{DBB747FC-C58C-2349-ABBB-031630368B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56A6A0-EE7D-4D4F-8D3B-4AEC97FF4849}"/>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4129458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E227C-B006-4D49-B11C-A4EACCDCED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83C0CB-FFEE-A04F-8DA5-D78DC9770A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840BDA-992F-CD4D-84ED-60D7C287AE3D}"/>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5" name="Footer Placeholder 4">
            <a:extLst>
              <a:ext uri="{FF2B5EF4-FFF2-40B4-BE49-F238E27FC236}">
                <a16:creationId xmlns:a16="http://schemas.microsoft.com/office/drawing/2014/main" id="{C8A1B87B-F909-4241-8C2A-9A25852C9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2CB518-631A-094D-A57D-EE427B1E21EF}"/>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3698715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766DA-B3AA-8243-8EC2-888F290B21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33DE88-DBB7-BD41-80C2-6CC71C930B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62236E-FB74-ED45-8201-0EE3B8C6E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632508-7D7C-D344-9002-52D60919BCF5}"/>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6" name="Footer Placeholder 5">
            <a:extLst>
              <a:ext uri="{FF2B5EF4-FFF2-40B4-BE49-F238E27FC236}">
                <a16:creationId xmlns:a16="http://schemas.microsoft.com/office/drawing/2014/main" id="{E8F2DA4B-BAFA-E940-99AF-91AD7FD1FA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6CCA5-8FB6-A64E-950A-201EBEDC6939}"/>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2589260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1C46F-080E-4C47-9A0F-B1A7E2F6CB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E438D8-333D-5B4C-8791-3E64B1310C5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B6CD06-9FAB-074A-B134-7008FCC44F7F}"/>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5" name="Footer Placeholder 4">
            <a:extLst>
              <a:ext uri="{FF2B5EF4-FFF2-40B4-BE49-F238E27FC236}">
                <a16:creationId xmlns:a16="http://schemas.microsoft.com/office/drawing/2014/main" id="{C0B9D86D-626F-044D-93E3-0C764DA5C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16C5E4-A6FB-DC42-AFA4-67C58877F534}"/>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2988724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0C8F4-EF24-A945-BCCD-49DF6634BC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D69122-4FF1-8640-BC22-BAFFA81014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CFE271-B44C-8444-9114-6FFB198CFD06}"/>
              </a:ext>
            </a:extLst>
          </p:cNvPr>
          <p:cNvSpPr>
            <a:spLocks noGrp="1"/>
          </p:cNvSpPr>
          <p:nvPr>
            <p:ph type="dt" sz="half" idx="10"/>
          </p:nvPr>
        </p:nvSpPr>
        <p:spPr/>
        <p:txBody>
          <a:bodyPr/>
          <a:lstStyle/>
          <a:p>
            <a:fld id="{C5B29B9D-8A81-4C47-A110-1AF4B8E05DC2}" type="datetimeFigureOut">
              <a:rPr lang="en-US" smtClean="0"/>
              <a:t>10/29/2024</a:t>
            </a:fld>
            <a:endParaRPr lang="en-US"/>
          </a:p>
        </p:txBody>
      </p:sp>
      <p:sp>
        <p:nvSpPr>
          <p:cNvPr id="5" name="Footer Placeholder 4">
            <a:extLst>
              <a:ext uri="{FF2B5EF4-FFF2-40B4-BE49-F238E27FC236}">
                <a16:creationId xmlns:a16="http://schemas.microsoft.com/office/drawing/2014/main" id="{433A7020-57D4-054D-AE5F-D9180FC976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520661-6DAE-9E4B-9B3B-AF9FF26095DD}"/>
              </a:ext>
            </a:extLst>
          </p:cNvPr>
          <p:cNvSpPr>
            <a:spLocks noGrp="1"/>
          </p:cNvSpPr>
          <p:nvPr>
            <p:ph type="sldNum" sz="quarter" idx="12"/>
          </p:nvPr>
        </p:nvSpPr>
        <p:spPr/>
        <p:txBody>
          <a:bodyPr/>
          <a:lstStyle/>
          <a:p>
            <a:fld id="{AB049B4E-8B29-9C4D-8588-7542563D1D53}" type="slidenum">
              <a:rPr lang="en-US" smtClean="0"/>
              <a:t>‹#›</a:t>
            </a:fld>
            <a:endParaRPr lang="en-US"/>
          </a:p>
        </p:txBody>
      </p:sp>
    </p:spTree>
    <p:extLst>
      <p:ext uri="{BB962C8B-B14F-4D97-AF65-F5344CB8AC3E}">
        <p14:creationId xmlns:p14="http://schemas.microsoft.com/office/powerpoint/2010/main" val="25949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129D5-D922-5949-9FC5-632630A180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5DC946-7307-504F-9C83-FA116E28CBB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2F0DB9-01FA-3D4A-B51F-67A2C2BA596A}"/>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34FD1017-9662-FF41-A1CE-43E22807E2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43E494-4CC5-674E-BC4B-1D476B3D0934}"/>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95375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AC787-89DC-D44E-9CC5-18D1D36945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B3246A-7ADE-094D-A876-EE5356C372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86363-B504-3E4B-AD6E-29819CC7CE9B}"/>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5DEF94A2-F1EA-A043-880E-E8365C300C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6CFA1-7EC8-684A-B29F-E97D2D59893C}"/>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425119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F038E-3289-DC45-ADEF-B927B340F6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90DA10-9EF4-134E-AF16-93B2A9565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2CF852-E3CB-EE48-9894-61D463A594BE}"/>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C1AB21F3-4A63-6B4F-92B9-88BD01A3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7E519-6A21-AF41-99CC-DAA845DEDF42}"/>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41433777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7B359-8635-9E4A-8666-1ED103BED1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55A-8077-5545-9750-647D274839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FC0D1-42E3-6E4C-9635-8507A16471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E7AA4C-C58A-C445-B64F-B74FA6721AC4}"/>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6" name="Footer Placeholder 5">
            <a:extLst>
              <a:ext uri="{FF2B5EF4-FFF2-40B4-BE49-F238E27FC236}">
                <a16:creationId xmlns:a16="http://schemas.microsoft.com/office/drawing/2014/main" id="{6F791F08-8F6B-A741-961A-E44D95608A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94826-7854-A84F-8A0E-DDFB9C8097A9}"/>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12926497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F1F33-A303-3643-AF4D-A45140B9AA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B77043-073D-3848-BDF3-EEEE407F04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EC119A-30E6-354A-9CB3-AB5B188734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21BD2B-3D5C-5140-A66F-C6E6B28B89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77C3C9-E366-4745-A80F-2F490209C1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980B45-5E57-C049-B917-AE72E6AE5F01}"/>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8" name="Footer Placeholder 7">
            <a:extLst>
              <a:ext uri="{FF2B5EF4-FFF2-40B4-BE49-F238E27FC236}">
                <a16:creationId xmlns:a16="http://schemas.microsoft.com/office/drawing/2014/main" id="{0BF37D01-6B25-2243-BEE3-48C52BE995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8273EB-00E0-124D-B07F-6F5D73C76A58}"/>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2919452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FFBE4-E00F-4340-81F9-019FA3F0CA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31803C-14F1-E441-B377-4A74ADA1D089}"/>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4" name="Footer Placeholder 3">
            <a:extLst>
              <a:ext uri="{FF2B5EF4-FFF2-40B4-BE49-F238E27FC236}">
                <a16:creationId xmlns:a16="http://schemas.microsoft.com/office/drawing/2014/main" id="{ABD13198-15C3-0C42-924B-9D7D76F778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92D2AD-DC40-A149-A588-A17BDA6C567F}"/>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40236590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584B3E-C1A8-C84C-B87A-84105214713C}"/>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3" name="Footer Placeholder 2">
            <a:extLst>
              <a:ext uri="{FF2B5EF4-FFF2-40B4-BE49-F238E27FC236}">
                <a16:creationId xmlns:a16="http://schemas.microsoft.com/office/drawing/2014/main" id="{E6C8BC45-D984-D144-8CB7-A5E384E1D7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B735A8-F47B-1F4C-A9C3-232736E04D57}"/>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761855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08AA8-9B57-4E41-87F8-5C268A83C8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76ADE3-B5E8-974E-867E-B37CBC9D10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D038E-765D-734D-9FFE-5A099A47D992}"/>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5" name="Footer Placeholder 4">
            <a:extLst>
              <a:ext uri="{FF2B5EF4-FFF2-40B4-BE49-F238E27FC236}">
                <a16:creationId xmlns:a16="http://schemas.microsoft.com/office/drawing/2014/main" id="{014F5E0B-1CC0-6643-BCB6-193CEDB672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60F68F-2BCA-BB41-A4B9-DB3C5896EF2F}"/>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5483615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A63E1-7112-F14D-BAB4-7350EC3844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A8B98E6-6491-2742-8FA9-DACB3ED24E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8F90CC-9EA6-864E-930E-9E036B462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7B17FE-9E81-6C4A-BE8E-3D83AC8F054A}"/>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6" name="Footer Placeholder 5">
            <a:extLst>
              <a:ext uri="{FF2B5EF4-FFF2-40B4-BE49-F238E27FC236}">
                <a16:creationId xmlns:a16="http://schemas.microsoft.com/office/drawing/2014/main" id="{6FC84021-6994-C249-92B5-E6A0EAECC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ACDF5-E285-F74A-99D1-713E8ECA7CCE}"/>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352365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ADAF-B1FD-D945-802D-B2A2979D2A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F00493E-6E48-114D-B4EA-5D770ECA8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00DAD3-ED71-9548-B8F5-BE25F79BCB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FF3A3C-DA45-3D44-925E-2757D4F7D842}"/>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6" name="Footer Placeholder 5">
            <a:extLst>
              <a:ext uri="{FF2B5EF4-FFF2-40B4-BE49-F238E27FC236}">
                <a16:creationId xmlns:a16="http://schemas.microsoft.com/office/drawing/2014/main" id="{1C628E92-C7E2-2741-9710-5D69020B1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38C8C9-0AB3-E34C-AAA0-948F4599BFB9}"/>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659810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B035A-B9F8-FF41-B9B9-F5DF69670D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DB41BE4-07A4-BA47-A2B1-3E694D2FEC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758450-21FB-6F4F-9A13-06C44D90A336}"/>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375049C6-B6FC-F848-A3BE-EA932CD10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D45AAB-06B9-5846-BFE0-2806853B6D57}"/>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1310624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E5DC50-6508-8C4F-8A7A-A8741C69D9E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1EDC8B-BC03-454C-B0D0-C8B4D0E1488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FE92C6-DA89-D14B-9795-BBBF1683075A}"/>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6CC0B883-8A1A-0C4C-85CB-7AB62BB01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8C6E57-3B5A-DC4C-8AFB-BFA9A105E7DA}"/>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31714265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0B7F-A530-F94E-894E-55656A816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5173243-0FCC-FB45-BCC2-810C3E23B6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2A928B-1685-964E-B098-CB1884E43EB7}"/>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5" name="Footer Placeholder 4">
            <a:extLst>
              <a:ext uri="{FF2B5EF4-FFF2-40B4-BE49-F238E27FC236}">
                <a16:creationId xmlns:a16="http://schemas.microsoft.com/office/drawing/2014/main" id="{F40C3185-DAC1-1F41-9A54-FA3DBA636B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13066-1AF7-7449-BEEA-B516B556B0B7}"/>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2055982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E98A1-6397-0E49-8D13-6A8CA855ED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228385-0DE4-8340-9FD3-CA4458B420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760BB-CA10-894F-AE7E-FFE105174921}"/>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5" name="Footer Placeholder 4">
            <a:extLst>
              <a:ext uri="{FF2B5EF4-FFF2-40B4-BE49-F238E27FC236}">
                <a16:creationId xmlns:a16="http://schemas.microsoft.com/office/drawing/2014/main" id="{AB8E8C24-453A-174C-B57F-00CF478A6C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C5D6BD-9035-0A49-9CE6-2791E1D46DB2}"/>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3192408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3F8B8-0E8E-7C47-B7CE-29EC86BD4F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86A6E0-C24D-F94A-91E9-486DC0C072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899A5D-67C0-0046-BC7C-870A0E62A5C7}"/>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5" name="Footer Placeholder 4">
            <a:extLst>
              <a:ext uri="{FF2B5EF4-FFF2-40B4-BE49-F238E27FC236}">
                <a16:creationId xmlns:a16="http://schemas.microsoft.com/office/drawing/2014/main" id="{E0AA4C3E-8D0C-B248-815D-1B2132D2A9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534DA-14A4-9948-BB26-83E2C8041326}"/>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34324728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0633-352C-BB48-989F-DF9F40DE1D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F963EC-4601-6A44-B43F-FF54B36B5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519A5C2-1595-FD44-B441-4BA73225AC8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8D47CA-3D85-E54B-A859-359CA9079DA7}"/>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6" name="Footer Placeholder 5">
            <a:extLst>
              <a:ext uri="{FF2B5EF4-FFF2-40B4-BE49-F238E27FC236}">
                <a16:creationId xmlns:a16="http://schemas.microsoft.com/office/drawing/2014/main" id="{375C74D6-E1F6-2941-9CE1-24DCD22FE6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2FEAD0-A345-B34D-BCC7-B57D2EA2A952}"/>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603228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85323-BC2E-9242-85B2-A5F9FDECB4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132AD5-0C91-FC45-A129-259D1E72FF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51077C-C4D9-834B-9793-C8E89AC21D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903EDA-3632-F646-B6E3-B42116AF6E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A7E3F8-92B0-D04B-A5A5-1B72670F5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76A5FA9-6F59-624D-9BB6-095BED8A0025}"/>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8" name="Footer Placeholder 7">
            <a:extLst>
              <a:ext uri="{FF2B5EF4-FFF2-40B4-BE49-F238E27FC236}">
                <a16:creationId xmlns:a16="http://schemas.microsoft.com/office/drawing/2014/main" id="{72168B81-FDAD-8C40-A229-2E1A77E83F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E187BA7-4037-4F4D-9AFC-93A58C493D5D}"/>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38434634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4B397-F1E4-EE40-8C79-17F7246DA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B22709-DF3A-FB47-B15A-27CF491EBFC5}"/>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4" name="Footer Placeholder 3">
            <a:extLst>
              <a:ext uri="{FF2B5EF4-FFF2-40B4-BE49-F238E27FC236}">
                <a16:creationId xmlns:a16="http://schemas.microsoft.com/office/drawing/2014/main" id="{9A301990-F224-7D4C-A0FC-7A1C0A6700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01F4316-3375-204C-B6E8-ED318642E788}"/>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392619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93C58-71BA-7B46-8FBA-76CDFBDD3C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30E9A8-B78E-E84C-9EF9-D84567805B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525E0B-94DE-0B47-8246-8251A0C0D4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E53BB8-4CCC-114E-BD36-FE2F17CAD8BD}"/>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6" name="Footer Placeholder 5">
            <a:extLst>
              <a:ext uri="{FF2B5EF4-FFF2-40B4-BE49-F238E27FC236}">
                <a16:creationId xmlns:a16="http://schemas.microsoft.com/office/drawing/2014/main" id="{8EEB0F05-F427-D24A-A193-98C050E165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6E0CF0-3335-7941-9D63-C772DD6F65B1}"/>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48393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1D3C8F-8BB6-6A45-936C-EAC5E73DCBEA}"/>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3" name="Footer Placeholder 2">
            <a:extLst>
              <a:ext uri="{FF2B5EF4-FFF2-40B4-BE49-F238E27FC236}">
                <a16:creationId xmlns:a16="http://schemas.microsoft.com/office/drawing/2014/main" id="{1ACB0774-0754-6C42-9A7E-507D5DA793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860A19-8287-5D47-A731-25E0E5EEFDE2}"/>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21688016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5CE8-BFB1-D441-9195-AADEB12572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950E4-2102-6546-8B2C-B1DC286DCD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1A7BDD-4CAC-7D4A-81FA-E523D68952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BF2384-FC5B-2A4D-8A7B-1AED888AD4D5}"/>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6" name="Footer Placeholder 5">
            <a:extLst>
              <a:ext uri="{FF2B5EF4-FFF2-40B4-BE49-F238E27FC236}">
                <a16:creationId xmlns:a16="http://schemas.microsoft.com/office/drawing/2014/main" id="{8AD0B091-1934-A040-A2CE-421BDD7579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09922-A860-FB41-BADB-2CE0B6088EE2}"/>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42854258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D16C5-E4FB-1B49-ABDD-CBE1BE7CB3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FA91C5-7F92-484B-AEE5-2312D68A9E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404A20-A039-9C41-BB73-5F7C4760CD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781931-C82E-CC45-8771-B320619F11A1}"/>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6" name="Footer Placeholder 5">
            <a:extLst>
              <a:ext uri="{FF2B5EF4-FFF2-40B4-BE49-F238E27FC236}">
                <a16:creationId xmlns:a16="http://schemas.microsoft.com/office/drawing/2014/main" id="{6D0D0DF4-4FAA-C345-A972-573D54A0F9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2FF947-C38E-9E41-9D85-EDE7A96B0C0B}"/>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35091337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18FB2-224E-BC41-8147-159ACE8FD2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9424A9-9C7E-BC4E-A3A1-B54795FF07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69F217-96C1-BC41-B9E5-7158446CE087}"/>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5" name="Footer Placeholder 4">
            <a:extLst>
              <a:ext uri="{FF2B5EF4-FFF2-40B4-BE49-F238E27FC236}">
                <a16:creationId xmlns:a16="http://schemas.microsoft.com/office/drawing/2014/main" id="{79E721D8-78C1-5043-AB97-EAE53CC8FB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302981-0A07-D548-BFB6-2008BBDA4295}"/>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40891228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E14736-9904-2542-B6F2-04E1A21F163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6C18E75-5FBB-AA42-96D5-9A9A2FC5C8F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76BD23-C211-C541-B131-4E9E2F5B9403}"/>
              </a:ext>
            </a:extLst>
          </p:cNvPr>
          <p:cNvSpPr>
            <a:spLocks noGrp="1"/>
          </p:cNvSpPr>
          <p:nvPr>
            <p:ph type="dt" sz="half" idx="10"/>
          </p:nvPr>
        </p:nvSpPr>
        <p:spPr/>
        <p:txBody>
          <a:bodyPr/>
          <a:lstStyle/>
          <a:p>
            <a:fld id="{4CDAD967-1766-3C47-BC3B-441AE293A1EC}" type="datetimeFigureOut">
              <a:rPr lang="en-US" smtClean="0"/>
              <a:t>10/29/2024</a:t>
            </a:fld>
            <a:endParaRPr lang="en-US"/>
          </a:p>
        </p:txBody>
      </p:sp>
      <p:sp>
        <p:nvSpPr>
          <p:cNvPr id="5" name="Footer Placeholder 4">
            <a:extLst>
              <a:ext uri="{FF2B5EF4-FFF2-40B4-BE49-F238E27FC236}">
                <a16:creationId xmlns:a16="http://schemas.microsoft.com/office/drawing/2014/main" id="{4617A362-48ED-064D-A4BD-740C5DB5D1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96A3B-84AA-7742-AE22-F5E82B278B30}"/>
              </a:ext>
            </a:extLst>
          </p:cNvPr>
          <p:cNvSpPr>
            <a:spLocks noGrp="1"/>
          </p:cNvSpPr>
          <p:nvPr>
            <p:ph type="sldNum" sz="quarter" idx="12"/>
          </p:nvPr>
        </p:nvSpPr>
        <p:spPr/>
        <p:txBody>
          <a:bodyPr/>
          <a:lstStyle/>
          <a:p>
            <a:fld id="{11CFEE16-689C-BA4D-818A-CD8A9024C4BF}" type="slidenum">
              <a:rPr lang="en-US" smtClean="0"/>
              <a:t>‹#›</a:t>
            </a:fld>
            <a:endParaRPr lang="en-US"/>
          </a:p>
        </p:txBody>
      </p:sp>
    </p:spTree>
    <p:extLst>
      <p:ext uri="{BB962C8B-B14F-4D97-AF65-F5344CB8AC3E}">
        <p14:creationId xmlns:p14="http://schemas.microsoft.com/office/powerpoint/2010/main" val="26442036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A401-3ACB-254D-B241-6FB80FBBC31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46EA227-5AA7-1547-954E-723B443DC4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B3AB65-4A4C-7C4F-BF6F-F51D65DFAF94}"/>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5" name="Footer Placeholder 4">
            <a:extLst>
              <a:ext uri="{FF2B5EF4-FFF2-40B4-BE49-F238E27FC236}">
                <a16:creationId xmlns:a16="http://schemas.microsoft.com/office/drawing/2014/main" id="{3E36CDDD-EC45-AD4A-B8A3-012E8C0AC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A24F70-1092-284C-819A-E6F089C9D86D}"/>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2534290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C2BEC-0633-5C4A-8DB2-E392C733C6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E04AAB-8EC1-4E41-94D8-21A47427B7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E6A5E8-1C9B-9B4C-ABBA-D91F60D5ADAD}"/>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5" name="Footer Placeholder 4">
            <a:extLst>
              <a:ext uri="{FF2B5EF4-FFF2-40B4-BE49-F238E27FC236}">
                <a16:creationId xmlns:a16="http://schemas.microsoft.com/office/drawing/2014/main" id="{B3FFA3AD-4A2A-7342-935F-39114F1A7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D1561-0EFF-1B45-A314-C9210B4DB7D2}"/>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26944327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8D62-1B44-7B44-993E-656064442A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6EE1BD-4068-D149-A4A7-0C8BDEB6C0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AE41EA-66E0-8945-B0C2-23EAD48AC7AF}"/>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5" name="Footer Placeholder 4">
            <a:extLst>
              <a:ext uri="{FF2B5EF4-FFF2-40B4-BE49-F238E27FC236}">
                <a16:creationId xmlns:a16="http://schemas.microsoft.com/office/drawing/2014/main" id="{3D5A8BDC-B432-4344-B35D-23F9B90476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17DB1E-C31B-0A45-B72E-FBF80A7ACF54}"/>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278292293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7ECA8-1BD6-3A42-AE55-C0F21E3FB8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BC676-AFAF-E649-9B4E-BFAFC4AF3A5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523A82-D074-6B43-8DB6-A08CDB1543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5E93BF-8845-3B49-A33A-5FF166E36998}"/>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6" name="Footer Placeholder 5">
            <a:extLst>
              <a:ext uri="{FF2B5EF4-FFF2-40B4-BE49-F238E27FC236}">
                <a16:creationId xmlns:a16="http://schemas.microsoft.com/office/drawing/2014/main" id="{E2CC2440-3DE0-D740-AC83-9295CEAF5E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41407-176E-5047-919E-B86EC97BA9CA}"/>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40986706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34A96-7B69-E342-B8B8-2176E99DA3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B71D7C-DBC5-A54F-8444-BC4DF4B271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2859C5-1E54-C148-8EFB-D6D676DEB6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BC1E5-BAA7-F34D-B617-598E0B441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A45E9C-3C8F-C244-9195-E8F8175A9DD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66ABE8-5C4A-154A-BEBF-D9F4A088B7F1}"/>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8" name="Footer Placeholder 7">
            <a:extLst>
              <a:ext uri="{FF2B5EF4-FFF2-40B4-BE49-F238E27FC236}">
                <a16:creationId xmlns:a16="http://schemas.microsoft.com/office/drawing/2014/main" id="{57889E4F-E95E-B045-AE3A-3B2951AC5BA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5C322-6AC3-D143-9773-0CF85C237913}"/>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2014707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0C27E-DA5B-DE46-9F2A-934234DCAA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F1DC5C-1E86-A84F-8281-564DFA4E06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FD48DB-118F-E74F-A228-7787CEEC2C7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E4211C-2C37-AB41-A62D-3C88C86A13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8E81B3-B11F-2D4C-95A2-62C39CF22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D2787-3EB0-4F48-B6CA-AB12E71D8869}"/>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8" name="Footer Placeholder 7">
            <a:extLst>
              <a:ext uri="{FF2B5EF4-FFF2-40B4-BE49-F238E27FC236}">
                <a16:creationId xmlns:a16="http://schemas.microsoft.com/office/drawing/2014/main" id="{B2D76C75-215F-9B41-8789-385EF467D0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B0604E-BA7E-F74B-B3EB-991C8291A319}"/>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19850782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C626D-05C6-D540-89D4-55E98490F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16057E-0964-8F40-8E23-ECFB6166E65C}"/>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4" name="Footer Placeholder 3">
            <a:extLst>
              <a:ext uri="{FF2B5EF4-FFF2-40B4-BE49-F238E27FC236}">
                <a16:creationId xmlns:a16="http://schemas.microsoft.com/office/drawing/2014/main" id="{0447FC75-8DD0-134B-96F6-3D881923292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E14557D-D1DF-C54B-A335-3BA549AA5046}"/>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38570924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16F91D-2C1A-454C-8E48-AE5BD0452F6F}"/>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3" name="Footer Placeholder 2">
            <a:extLst>
              <a:ext uri="{FF2B5EF4-FFF2-40B4-BE49-F238E27FC236}">
                <a16:creationId xmlns:a16="http://schemas.microsoft.com/office/drawing/2014/main" id="{3FFC947B-0E7F-9C43-A8D5-8598D7D8A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0569EF-0ABE-144D-A191-AC54D803AA5C}"/>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344025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210F6-6111-2F48-AD7C-1CCB83434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46C82-3E10-8D45-834D-9F27F9DE05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895FAE-2D43-AC4D-A3B0-F6D3806D6F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0FEBCD-22F5-8643-8F76-45F954173F7B}"/>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6" name="Footer Placeholder 5">
            <a:extLst>
              <a:ext uri="{FF2B5EF4-FFF2-40B4-BE49-F238E27FC236}">
                <a16:creationId xmlns:a16="http://schemas.microsoft.com/office/drawing/2014/main" id="{94A0AFFF-C570-DB42-9B17-83733E726E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18A7A1-C80B-CD40-B405-E35EC99A0442}"/>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7843168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E7964-B078-EB4F-A5B8-67FF910905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9595F36-F3F1-7842-A45F-F46F7522CE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6BA0392-1E6D-0A46-A9A3-36E2F7C2D9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4464E-703E-A94F-9626-741A9DD641D4}"/>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6" name="Footer Placeholder 5">
            <a:extLst>
              <a:ext uri="{FF2B5EF4-FFF2-40B4-BE49-F238E27FC236}">
                <a16:creationId xmlns:a16="http://schemas.microsoft.com/office/drawing/2014/main" id="{72C0D4DD-4162-E340-B333-F98C5A7B25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B6377-4B87-9748-9B91-8E05E9E52197}"/>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27235336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1964-7877-C04A-A1BE-C9A5BD23BA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A6100A-4932-9E41-B0A5-B9731B5005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0A0C15-AAA4-9447-9389-FB2EEE509CD5}"/>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5" name="Footer Placeholder 4">
            <a:extLst>
              <a:ext uri="{FF2B5EF4-FFF2-40B4-BE49-F238E27FC236}">
                <a16:creationId xmlns:a16="http://schemas.microsoft.com/office/drawing/2014/main" id="{0833DBE5-7613-EE41-B82B-345597A6F4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29B184-0CA5-014E-AE4D-14CC66B7BC87}"/>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1343035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B5136C-E4C3-AF43-B370-6A98508020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A9D79E-19FD-104C-A8E7-B941FD53F54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048A36-3F29-2647-AF74-6DD88E01103E}"/>
              </a:ext>
            </a:extLst>
          </p:cNvPr>
          <p:cNvSpPr>
            <a:spLocks noGrp="1"/>
          </p:cNvSpPr>
          <p:nvPr>
            <p:ph type="dt" sz="half" idx="10"/>
          </p:nvPr>
        </p:nvSpPr>
        <p:spPr/>
        <p:txBody>
          <a:bodyPr/>
          <a:lstStyle/>
          <a:p>
            <a:fld id="{6CA54591-3010-FE4C-97B5-8F00D7A30C0A}" type="datetimeFigureOut">
              <a:rPr lang="en-US" smtClean="0"/>
              <a:t>10/29/2024</a:t>
            </a:fld>
            <a:endParaRPr lang="en-US"/>
          </a:p>
        </p:txBody>
      </p:sp>
      <p:sp>
        <p:nvSpPr>
          <p:cNvPr id="5" name="Footer Placeholder 4">
            <a:extLst>
              <a:ext uri="{FF2B5EF4-FFF2-40B4-BE49-F238E27FC236}">
                <a16:creationId xmlns:a16="http://schemas.microsoft.com/office/drawing/2014/main" id="{6A24D264-60A1-F549-BE54-0C8918228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2C337-F11A-5B4E-A9BE-0BFA4EE6E347}"/>
              </a:ext>
            </a:extLst>
          </p:cNvPr>
          <p:cNvSpPr>
            <a:spLocks noGrp="1"/>
          </p:cNvSpPr>
          <p:nvPr>
            <p:ph type="sldNum" sz="quarter" idx="12"/>
          </p:nvPr>
        </p:nvSpPr>
        <p:spPr/>
        <p:txBody>
          <a:bodyPr/>
          <a:lstStyle/>
          <a:p>
            <a:fld id="{1BB15B08-985E-0B4F-AE2F-72EDB5A92840}" type="slidenum">
              <a:rPr lang="en-US" smtClean="0"/>
              <a:t>‹#›</a:t>
            </a:fld>
            <a:endParaRPr lang="en-US"/>
          </a:p>
        </p:txBody>
      </p:sp>
    </p:spTree>
    <p:extLst>
      <p:ext uri="{BB962C8B-B14F-4D97-AF65-F5344CB8AC3E}">
        <p14:creationId xmlns:p14="http://schemas.microsoft.com/office/powerpoint/2010/main" val="35511304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22038-D502-6D41-9831-17FE5C30E9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8BE63B-469A-7E46-A80B-7773515737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2DD89AC-879A-BD46-B6E9-A8E3A2699A02}"/>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5" name="Footer Placeholder 4">
            <a:extLst>
              <a:ext uri="{FF2B5EF4-FFF2-40B4-BE49-F238E27FC236}">
                <a16:creationId xmlns:a16="http://schemas.microsoft.com/office/drawing/2014/main" id="{3FF71D18-27F6-7143-982D-D475C6EE44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737D7-F2B1-054D-91EB-81261EF0273D}"/>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40836524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D4510-19E5-594A-84C4-4434D5F61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B5869F-4009-464A-B25E-B1A07ED9CE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44E6C-191A-3B47-9D29-7AABC0782A93}"/>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5" name="Footer Placeholder 4">
            <a:extLst>
              <a:ext uri="{FF2B5EF4-FFF2-40B4-BE49-F238E27FC236}">
                <a16:creationId xmlns:a16="http://schemas.microsoft.com/office/drawing/2014/main" id="{02822C11-2631-7B48-8811-9E44EDE217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60324-E1B6-5848-80F2-19AAE1B77912}"/>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24450852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7CBFD-308F-4144-9E15-F7F70BB465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A1C5A01-41C7-9E4A-8AE8-7B0E8A205C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4853C0-7A68-1947-99F6-B3B69158AE38}"/>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5" name="Footer Placeholder 4">
            <a:extLst>
              <a:ext uri="{FF2B5EF4-FFF2-40B4-BE49-F238E27FC236}">
                <a16:creationId xmlns:a16="http://schemas.microsoft.com/office/drawing/2014/main" id="{80B8506B-7159-DF49-AE75-31FEFC152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A416EE-C83E-254B-9EFC-97C8B66AED94}"/>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28991860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6031-C09F-5243-BCFD-F0F2AF2B53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082706-6DCA-9145-AF4D-2B071D628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762115-E4E5-3042-9B26-E2FC4E2D8B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3CFA13-05AD-8942-9308-C4496DCD42DA}"/>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6" name="Footer Placeholder 5">
            <a:extLst>
              <a:ext uri="{FF2B5EF4-FFF2-40B4-BE49-F238E27FC236}">
                <a16:creationId xmlns:a16="http://schemas.microsoft.com/office/drawing/2014/main" id="{F6A29F86-6E4F-6743-9D36-0B6FADCD84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462F1D-C4F3-194B-8A92-EF6926A5ECAD}"/>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711469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0EE28-7CC0-F144-A0EE-9FF1E7A54B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C88AE2-BC02-394F-B50A-3A453EA54330}"/>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4" name="Footer Placeholder 3">
            <a:extLst>
              <a:ext uri="{FF2B5EF4-FFF2-40B4-BE49-F238E27FC236}">
                <a16:creationId xmlns:a16="http://schemas.microsoft.com/office/drawing/2014/main" id="{5ACFD401-AFEE-CC41-8F36-0AEA8CBCB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5DF1AC-FAE5-C24E-B197-BE808C2D650C}"/>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22958016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50F25-E8C3-294C-8D3F-9E9199C2FF8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2FF310-A14A-2F47-93F9-45046471C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0D372-FDFB-954E-A227-84572E8A8B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B26783-39E9-134B-8FC8-5E9C134278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25CC3-550E-F54A-909A-7A098C4882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4426D0-B2F0-F946-8FD9-EF91D2B11591}"/>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8" name="Footer Placeholder 7">
            <a:extLst>
              <a:ext uri="{FF2B5EF4-FFF2-40B4-BE49-F238E27FC236}">
                <a16:creationId xmlns:a16="http://schemas.microsoft.com/office/drawing/2014/main" id="{3CD10305-3DEC-E24A-BAE3-1A6E6D5857D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D5633B3-8D77-B04E-85AB-34B585384545}"/>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3893029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D1AF-DF85-A94B-B754-20129AB1A0C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E3FF35-3D8E-5E47-AB8D-99B0FA56036C}"/>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4" name="Footer Placeholder 3">
            <a:extLst>
              <a:ext uri="{FF2B5EF4-FFF2-40B4-BE49-F238E27FC236}">
                <a16:creationId xmlns:a16="http://schemas.microsoft.com/office/drawing/2014/main" id="{234CF65A-B5A7-704E-88AD-7F721DA854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11FDBA-D703-AD49-9DDD-8E0ACEE9F91E}"/>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7650153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085EF5-D238-A146-A2F6-5EE0BA5CBCE2}"/>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3" name="Footer Placeholder 2">
            <a:extLst>
              <a:ext uri="{FF2B5EF4-FFF2-40B4-BE49-F238E27FC236}">
                <a16:creationId xmlns:a16="http://schemas.microsoft.com/office/drawing/2014/main" id="{BEC97D75-752A-CD42-95EF-BDEBD986E6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48AE92-D1EB-B847-A090-6D81CA3EF01A}"/>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240532193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3B9B8-0E01-9949-8FED-0640A9B2D3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E4DC1E-3A71-8848-8509-0D83784329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CB19E48-CEF1-2C45-87D7-A80F26A17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D5497C-45BB-DC4D-89C6-39B84CF10147}"/>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6" name="Footer Placeholder 5">
            <a:extLst>
              <a:ext uri="{FF2B5EF4-FFF2-40B4-BE49-F238E27FC236}">
                <a16:creationId xmlns:a16="http://schemas.microsoft.com/office/drawing/2014/main" id="{EBB8E444-2285-0B42-BAC9-CEB1FE9B14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3659C5-4A8D-1A48-8CC5-C23302D95DFE}"/>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33166868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96913-E6F8-D544-857F-E91CF332B8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F764D3-C91A-964D-A1AE-2F2C8F6DA6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048121-D9D8-9949-B6C2-3796FF0D29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5935D-F958-524A-A93C-6C0BBE5C4BB5}"/>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6" name="Footer Placeholder 5">
            <a:extLst>
              <a:ext uri="{FF2B5EF4-FFF2-40B4-BE49-F238E27FC236}">
                <a16:creationId xmlns:a16="http://schemas.microsoft.com/office/drawing/2014/main" id="{0BF154BD-482A-1C43-9D86-6F2C4C1875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4B1B3A-C31A-AE4D-88A7-181915104A09}"/>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34414603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9896C-CA6B-8F4A-B725-3471EAFA2C4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F5714C-F7E9-D94D-8D44-FF2DFD357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78BCF9-9FC9-0148-991C-61BF5F399F6E}"/>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5" name="Footer Placeholder 4">
            <a:extLst>
              <a:ext uri="{FF2B5EF4-FFF2-40B4-BE49-F238E27FC236}">
                <a16:creationId xmlns:a16="http://schemas.microsoft.com/office/drawing/2014/main" id="{C368C903-727E-9D41-9199-76F534E75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EED626-0826-7C42-9303-83D912011DD2}"/>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26673345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26CC2-5C7E-7C45-A878-47D4609799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A23AE6-B59C-C045-A26B-1A567DFFBB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A7E288-80B7-5748-8408-B537CAC24687}"/>
              </a:ext>
            </a:extLst>
          </p:cNvPr>
          <p:cNvSpPr>
            <a:spLocks noGrp="1"/>
          </p:cNvSpPr>
          <p:nvPr>
            <p:ph type="dt" sz="half" idx="10"/>
          </p:nvPr>
        </p:nvSpPr>
        <p:spPr/>
        <p:txBody>
          <a:bodyPr/>
          <a:lstStyle/>
          <a:p>
            <a:fld id="{8B7DC1A4-6661-EA48-93D0-7424EEFDD247}" type="datetimeFigureOut">
              <a:rPr lang="en-US" smtClean="0"/>
              <a:t>10/29/2024</a:t>
            </a:fld>
            <a:endParaRPr lang="en-US"/>
          </a:p>
        </p:txBody>
      </p:sp>
      <p:sp>
        <p:nvSpPr>
          <p:cNvPr id="5" name="Footer Placeholder 4">
            <a:extLst>
              <a:ext uri="{FF2B5EF4-FFF2-40B4-BE49-F238E27FC236}">
                <a16:creationId xmlns:a16="http://schemas.microsoft.com/office/drawing/2014/main" id="{DCE46367-0FF0-E742-A5E0-62332E245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89DE31-5609-7245-958E-5CB60ADAB87E}"/>
              </a:ext>
            </a:extLst>
          </p:cNvPr>
          <p:cNvSpPr>
            <a:spLocks noGrp="1"/>
          </p:cNvSpPr>
          <p:nvPr>
            <p:ph type="sldNum" sz="quarter" idx="12"/>
          </p:nvPr>
        </p:nvSpPr>
        <p:spPr/>
        <p:txBody>
          <a:bodyPr/>
          <a:lstStyle/>
          <a:p>
            <a:fld id="{AB63F10C-B67D-2442-9B79-CDFA58AF5FA9}" type="slidenum">
              <a:rPr lang="en-US" smtClean="0"/>
              <a:t>‹#›</a:t>
            </a:fld>
            <a:endParaRPr lang="en-US"/>
          </a:p>
        </p:txBody>
      </p:sp>
    </p:spTree>
    <p:extLst>
      <p:ext uri="{BB962C8B-B14F-4D97-AF65-F5344CB8AC3E}">
        <p14:creationId xmlns:p14="http://schemas.microsoft.com/office/powerpoint/2010/main" val="173429625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D7496-834B-AA4B-9D49-96E99F78C8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71ADBE-855C-3944-8E84-8B95A697987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316AB0-1719-674E-AA49-CEBBA063D832}"/>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5" name="Footer Placeholder 4">
            <a:extLst>
              <a:ext uri="{FF2B5EF4-FFF2-40B4-BE49-F238E27FC236}">
                <a16:creationId xmlns:a16="http://schemas.microsoft.com/office/drawing/2014/main" id="{15D2BC5B-43FC-F04D-BE36-D0B85F5A1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6B068-0E71-1240-946F-2B46C71E8929}"/>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10580122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4C6A7-9BC9-1646-80F6-EA8C1273F4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394628-D792-984B-AC8F-5DE6AACF4B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86950B-18B8-164A-8790-1F9AB3DE0E53}"/>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5" name="Footer Placeholder 4">
            <a:extLst>
              <a:ext uri="{FF2B5EF4-FFF2-40B4-BE49-F238E27FC236}">
                <a16:creationId xmlns:a16="http://schemas.microsoft.com/office/drawing/2014/main" id="{21686C79-800B-1443-8C5B-ACBBC18114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957E17-DCD3-3C4F-B704-B60697D984BC}"/>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418863535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5E4C6-5770-4D4F-B2B5-474F9AC816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90EE84D-7307-6342-8AE5-26CABD128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8FB258-6A03-0647-9D39-5FC4CB871A96}"/>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5" name="Footer Placeholder 4">
            <a:extLst>
              <a:ext uri="{FF2B5EF4-FFF2-40B4-BE49-F238E27FC236}">
                <a16:creationId xmlns:a16="http://schemas.microsoft.com/office/drawing/2014/main" id="{004707A4-A825-EC4E-ADDF-F93A5DFAB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8B16BF-1DC1-4C41-992D-06324E1A4E5B}"/>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1167994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EA5827-EBAF-5C4E-B04B-D92E27C7062E}"/>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3" name="Footer Placeholder 2">
            <a:extLst>
              <a:ext uri="{FF2B5EF4-FFF2-40B4-BE49-F238E27FC236}">
                <a16:creationId xmlns:a16="http://schemas.microsoft.com/office/drawing/2014/main" id="{DD6E0299-E2AC-1342-B379-9DC9428ABE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BE8403-4306-6442-8761-BC7A976CBBA8}"/>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36419540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34D0-2A3B-9040-AFD9-FF4911DF5C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582AA1-80C8-D543-9FA2-0AA9AA6FDF3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54A4F6-F80D-9640-8DA5-017C5F9BB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8C1E5E-FD54-E445-A654-A61CD1D18B49}"/>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6" name="Footer Placeholder 5">
            <a:extLst>
              <a:ext uri="{FF2B5EF4-FFF2-40B4-BE49-F238E27FC236}">
                <a16:creationId xmlns:a16="http://schemas.microsoft.com/office/drawing/2014/main" id="{B433A135-B133-254C-9F0C-88818E33E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FC08BF-84DC-9944-B1B3-CCCA6DE3CB05}"/>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403677249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FC83-7E28-AF46-8FD2-F7C79AE9E18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DD4332-16F2-F64E-834C-B69CBC4C1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6E5BAE7-A69B-454C-80FA-701A31AD2C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DA703D-F327-2147-98E6-90083EFBC6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DE5F3B-DD3A-4A40-A953-31FDFC239C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847C179-94C9-5F48-B113-6291A754F8D9}"/>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8" name="Footer Placeholder 7">
            <a:extLst>
              <a:ext uri="{FF2B5EF4-FFF2-40B4-BE49-F238E27FC236}">
                <a16:creationId xmlns:a16="http://schemas.microsoft.com/office/drawing/2014/main" id="{8FB017D2-9625-F74E-A979-903CBEA58A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48B6AD-7052-7947-98C6-1C7AA571AB84}"/>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28821630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7F12F-B84D-E248-8E03-6E8D3490DA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B385812-E07D-F647-8DD5-87612ABF1761}"/>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4" name="Footer Placeholder 3">
            <a:extLst>
              <a:ext uri="{FF2B5EF4-FFF2-40B4-BE49-F238E27FC236}">
                <a16:creationId xmlns:a16="http://schemas.microsoft.com/office/drawing/2014/main" id="{B6857494-57F7-F645-8AA4-7DE89D262C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507009B-68AF-104D-9331-F72F72C95003}"/>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365073508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1AACA3-339F-9942-B33C-41D3651DD9F3}"/>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3" name="Footer Placeholder 2">
            <a:extLst>
              <a:ext uri="{FF2B5EF4-FFF2-40B4-BE49-F238E27FC236}">
                <a16:creationId xmlns:a16="http://schemas.microsoft.com/office/drawing/2014/main" id="{60F10A6B-D35A-5F41-91D7-642F52BA2A5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758E5E-93BA-F048-B151-5A952D4D6D39}"/>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13324683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4007A-8BA0-B347-8751-B4E10A76D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39D93C-67B0-A447-B928-00B426A9A0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5330B8-3FD9-5747-89F1-A240CAC39A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A4B834-F73A-1B41-A2A3-5BEF21FF9741}"/>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6" name="Footer Placeholder 5">
            <a:extLst>
              <a:ext uri="{FF2B5EF4-FFF2-40B4-BE49-F238E27FC236}">
                <a16:creationId xmlns:a16="http://schemas.microsoft.com/office/drawing/2014/main" id="{ABBF994F-C2BC-C348-BA68-4FA3DAC63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00CFB1-E010-D14E-9059-63964209F489}"/>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2735679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86F8E-E8BF-114A-9E5F-CEA45033CD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4CD30D7-D74A-6949-B8AD-C4A9738994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66C8B49-BC02-154D-A59A-1A557E9B4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5D6CF9-CF27-204A-9071-56384257D815}"/>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6" name="Footer Placeholder 5">
            <a:extLst>
              <a:ext uri="{FF2B5EF4-FFF2-40B4-BE49-F238E27FC236}">
                <a16:creationId xmlns:a16="http://schemas.microsoft.com/office/drawing/2014/main" id="{750D85C1-7CF9-574D-86C1-D092984875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82B54-52D1-144B-ADEB-53A96143516B}"/>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31786072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81D24-A8CC-F442-B634-A334959CF8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49C90E-8A8A-DE43-9025-C30A3D7597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EE5952-0464-A942-938F-5BDD1871182B}"/>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5" name="Footer Placeholder 4">
            <a:extLst>
              <a:ext uri="{FF2B5EF4-FFF2-40B4-BE49-F238E27FC236}">
                <a16:creationId xmlns:a16="http://schemas.microsoft.com/office/drawing/2014/main" id="{8330A90A-4AA3-7241-8DD6-A179C0B73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50AF3D-2209-7F4E-8981-094E9E5BC846}"/>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255668681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FBBD-4000-4F47-A0A6-01B27196CEA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E425AC-743B-7845-A2F1-5E04DB8459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5A7B67-BA93-8A42-BD47-F26FC2BE3862}"/>
              </a:ext>
            </a:extLst>
          </p:cNvPr>
          <p:cNvSpPr>
            <a:spLocks noGrp="1"/>
          </p:cNvSpPr>
          <p:nvPr>
            <p:ph type="dt" sz="half" idx="10"/>
          </p:nvPr>
        </p:nvSpPr>
        <p:spPr/>
        <p:txBody>
          <a:bodyPr/>
          <a:lstStyle/>
          <a:p>
            <a:fld id="{0AC6D2C1-0FC2-BC4E-AB29-89BC67BEFB2C}" type="datetimeFigureOut">
              <a:rPr lang="en-US" smtClean="0"/>
              <a:t>10/29/2024</a:t>
            </a:fld>
            <a:endParaRPr lang="en-US"/>
          </a:p>
        </p:txBody>
      </p:sp>
      <p:sp>
        <p:nvSpPr>
          <p:cNvPr id="5" name="Footer Placeholder 4">
            <a:extLst>
              <a:ext uri="{FF2B5EF4-FFF2-40B4-BE49-F238E27FC236}">
                <a16:creationId xmlns:a16="http://schemas.microsoft.com/office/drawing/2014/main" id="{20710B8F-CD70-B04B-B530-600875B5E1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A8CE4-5D4F-0B46-874E-EAA6CCE8563F}"/>
              </a:ext>
            </a:extLst>
          </p:cNvPr>
          <p:cNvSpPr>
            <a:spLocks noGrp="1"/>
          </p:cNvSpPr>
          <p:nvPr>
            <p:ph type="sldNum" sz="quarter" idx="12"/>
          </p:nvPr>
        </p:nvSpPr>
        <p:spPr/>
        <p:txBody>
          <a:bodyPr/>
          <a:lstStyle/>
          <a:p>
            <a:fld id="{8933BDDD-A082-B54B-AC8E-AC00E295573D}" type="slidenum">
              <a:rPr lang="en-US" smtClean="0"/>
              <a:t>‹#›</a:t>
            </a:fld>
            <a:endParaRPr lang="en-US"/>
          </a:p>
        </p:txBody>
      </p:sp>
    </p:spTree>
    <p:extLst>
      <p:ext uri="{BB962C8B-B14F-4D97-AF65-F5344CB8AC3E}">
        <p14:creationId xmlns:p14="http://schemas.microsoft.com/office/powerpoint/2010/main" val="18160726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B348-5A40-C9BA-4739-30625FFB88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DBDC14-A949-4EE0-A2BE-299AA69264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2DD37E1-6F93-D6BB-9A5F-63B8F926B254}"/>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158831B1-7949-63BB-CA7F-58FC4392A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E1F4AD-902D-F458-7999-0B174AF9CC16}"/>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0679542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9EF59-B342-DBF2-8454-AAE8C83F62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4498-2FFF-1698-3614-7AC93566B6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E105A6-B7E9-56B6-01C9-DC54B02AF20A}"/>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023DD21A-F45A-8FEA-EFEA-BBBA4C1348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68E02-7589-3775-57E6-51AA01D5F9DF}"/>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3911925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34B2-DC54-694A-BDB4-1B17BA379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FEE130-D3B5-8849-AF76-8CCFA0974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167391-4A26-2647-A35F-C4F5AA9EE2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BEBF8-61A1-6141-8E67-197D6A1C7FB9}"/>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6" name="Footer Placeholder 5">
            <a:extLst>
              <a:ext uri="{FF2B5EF4-FFF2-40B4-BE49-F238E27FC236}">
                <a16:creationId xmlns:a16="http://schemas.microsoft.com/office/drawing/2014/main" id="{0C137F93-DCAE-1441-8C17-FBDC21A08F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2435E3-411E-B344-BFD8-4B848B44C376}"/>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32329867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B7605-1B7D-F49C-157D-3284B9AACF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1C8087-C7DA-FED2-FBEA-7058D5DC67A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DA1491-2030-9FBB-1178-768E79928E4B}"/>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91473B04-087D-3D6F-5B5A-0BF4AE9D8A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85B64F-11E1-7080-8FD3-EEEE3970EFED}"/>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17416200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DC71B-2FB8-87A5-D449-5BAAD331BF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6A0CB55-307A-6C2D-2560-C6F77357F0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931494-601C-B1EA-B744-7C0ACD0CA7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99BDF8-81BC-CD05-0E90-233E3AA554F3}"/>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6" name="Footer Placeholder 5">
            <a:extLst>
              <a:ext uri="{FF2B5EF4-FFF2-40B4-BE49-F238E27FC236}">
                <a16:creationId xmlns:a16="http://schemas.microsoft.com/office/drawing/2014/main" id="{80D9682D-CC29-26B2-3959-E2238C7D9F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65943E-8C91-C8B9-6B77-94D568359B3C}"/>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66037313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05B85-CACA-7FE9-972A-D878EE95E87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641C61-4561-1036-DEA1-413454A192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9DF023-F14F-9945-1202-EC8A05962F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10755C-046A-C2FF-43D0-BD84255ECE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02C609-C4D4-8504-669E-2BC90ED31E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2197C-4357-EF6F-8F6D-8B9ED9C257BE}"/>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8" name="Footer Placeholder 7">
            <a:extLst>
              <a:ext uri="{FF2B5EF4-FFF2-40B4-BE49-F238E27FC236}">
                <a16:creationId xmlns:a16="http://schemas.microsoft.com/office/drawing/2014/main" id="{A9315930-E989-906B-D812-182D52F9AC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D93681-F40E-B53A-33BF-1E623E47A7E7}"/>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40044507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F213-F440-3225-1528-07C37DE32D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80B5E3-60DC-5DB3-7862-F21D96DB997F}"/>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4" name="Footer Placeholder 3">
            <a:extLst>
              <a:ext uri="{FF2B5EF4-FFF2-40B4-BE49-F238E27FC236}">
                <a16:creationId xmlns:a16="http://schemas.microsoft.com/office/drawing/2014/main" id="{141143BB-9F1D-8E4A-93D9-3EF821BFEC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981E09-B147-D7FC-E88B-ED6C95C78316}"/>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109671121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BBFCEC-89D4-945F-41F7-0644545177EC}"/>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3" name="Footer Placeholder 2">
            <a:extLst>
              <a:ext uri="{FF2B5EF4-FFF2-40B4-BE49-F238E27FC236}">
                <a16:creationId xmlns:a16="http://schemas.microsoft.com/office/drawing/2014/main" id="{8CFA1C3D-5FE5-5471-EE9D-D1DC6D5907A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65595B-A706-F420-4AD8-E070D6CAC922}"/>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418916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BCBE-F8DD-A87A-3616-F9F57E6B51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8891ADA-01CA-83DC-7524-7FEE98AFE4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5044E7-BA8A-56A2-29B1-A5B4752704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A9DA37-7102-4F3C-79CA-B855DF634C17}"/>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6" name="Footer Placeholder 5">
            <a:extLst>
              <a:ext uri="{FF2B5EF4-FFF2-40B4-BE49-F238E27FC236}">
                <a16:creationId xmlns:a16="http://schemas.microsoft.com/office/drawing/2014/main" id="{1C215856-349F-DC72-6183-5F7ADCFED1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6BD94C-F6E6-B8EB-055B-DD3285E51607}"/>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15535621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2A46C-1001-2DB9-E2B1-B5FEF7A583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FE4FE76-DB56-0EE2-600A-9D45373743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FB1BAE-737C-D4D4-B91F-EEC6AC36F0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9015D-9FB6-D7E9-517D-A6E52AEAD710}"/>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6" name="Footer Placeholder 5">
            <a:extLst>
              <a:ext uri="{FF2B5EF4-FFF2-40B4-BE49-F238E27FC236}">
                <a16:creationId xmlns:a16="http://schemas.microsoft.com/office/drawing/2014/main" id="{DBC20F50-5D77-B617-D7B4-2AA470829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BE0248-30B3-6EC3-B0A9-F2ECABCC62BC}"/>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36075115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A623-AB61-A0E2-4172-654E04C62D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FCFD02-FC5A-4D3A-FAB4-5CE79A65E7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F77EA-6A7B-3A10-698B-6EF47D6B78CF}"/>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0E6BC265-E441-4B9F-A779-169227B279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49F04-FD3E-E99B-2E2E-2066FA8D732B}"/>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22417196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D0FDF5-BEB0-6EB7-3963-58B1D84FCD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B39084-6EC7-CFED-98B8-505007FE20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237A7-52A9-D80D-3021-DC88F736AE63}"/>
              </a:ext>
            </a:extLst>
          </p:cNvPr>
          <p:cNvSpPr>
            <a:spLocks noGrp="1"/>
          </p:cNvSpPr>
          <p:nvPr>
            <p:ph type="dt" sz="half" idx="10"/>
          </p:nvPr>
        </p:nvSpPr>
        <p:spPr/>
        <p:txBody>
          <a:body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AA3696DB-7830-BE02-E4C6-976FF0130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CF2B8D-C135-A9FA-6AD6-2191B47CADEC}"/>
              </a:ext>
            </a:extLst>
          </p:cNvPr>
          <p:cNvSpPr>
            <a:spLocks noGrp="1"/>
          </p:cNvSpPr>
          <p:nvPr>
            <p:ph type="sldNum" sz="quarter" idx="12"/>
          </p:nvPr>
        </p:nvSpPr>
        <p:spPr/>
        <p:txBody>
          <a:bodyPr/>
          <a:lstStyle/>
          <a:p>
            <a:fld id="{E08A9F87-34BE-2946-8F40-F1DA78577628}" type="slidenum">
              <a:rPr lang="en-US" smtClean="0"/>
              <a:t>‹#›</a:t>
            </a:fld>
            <a:endParaRPr lang="en-US"/>
          </a:p>
        </p:txBody>
      </p:sp>
    </p:spTree>
    <p:extLst>
      <p:ext uri="{BB962C8B-B14F-4D97-AF65-F5344CB8AC3E}">
        <p14:creationId xmlns:p14="http://schemas.microsoft.com/office/powerpoint/2010/main" val="95265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05F3D-C2AB-904A-A6EB-B4C2C1F7F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D3A7080-C1FB-BF49-9CBA-7B6C36FC98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E340D1-6809-B149-A765-437082F9CD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BC7F1-6800-BF44-A301-B6649FEEC1AD}"/>
              </a:ext>
            </a:extLst>
          </p:cNvPr>
          <p:cNvSpPr>
            <a:spLocks noGrp="1"/>
          </p:cNvSpPr>
          <p:nvPr>
            <p:ph type="dt" sz="half" idx="10"/>
          </p:nvPr>
        </p:nvSpPr>
        <p:spPr/>
        <p:txBody>
          <a:bodyPr/>
          <a:lstStyle/>
          <a:p>
            <a:fld id="{1AA5AB48-4840-C048-BB95-E904B4743D47}" type="datetimeFigureOut">
              <a:rPr lang="en-US" smtClean="0"/>
              <a:t>10/29/2024</a:t>
            </a:fld>
            <a:endParaRPr lang="en-US"/>
          </a:p>
        </p:txBody>
      </p:sp>
      <p:sp>
        <p:nvSpPr>
          <p:cNvPr id="6" name="Footer Placeholder 5">
            <a:extLst>
              <a:ext uri="{FF2B5EF4-FFF2-40B4-BE49-F238E27FC236}">
                <a16:creationId xmlns:a16="http://schemas.microsoft.com/office/drawing/2014/main" id="{0449756A-C7DB-7C42-BF4C-D990DF92B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9AF0FED-FBBC-4844-8537-AC22710C4284}"/>
              </a:ext>
            </a:extLst>
          </p:cNvPr>
          <p:cNvSpPr>
            <a:spLocks noGrp="1"/>
          </p:cNvSpPr>
          <p:nvPr>
            <p:ph type="sldNum" sz="quarter" idx="12"/>
          </p:nvPr>
        </p:nvSpPr>
        <p:spPr/>
        <p:txBody>
          <a:bodyPr/>
          <a:lstStyle/>
          <a:p>
            <a:fld id="{4D3D6866-65D5-A24E-A028-7CE51054638E}" type="slidenum">
              <a:rPr lang="en-US" smtClean="0"/>
              <a:t>‹#›</a:t>
            </a:fld>
            <a:endParaRPr lang="en-US"/>
          </a:p>
        </p:txBody>
      </p:sp>
    </p:spTree>
    <p:extLst>
      <p:ext uri="{BB962C8B-B14F-4D97-AF65-F5344CB8AC3E}">
        <p14:creationId xmlns:p14="http://schemas.microsoft.com/office/powerpoint/2010/main" val="495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4.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5.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DF126-AFC9-FB40-903A-E56A036538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44C9A6-FC51-7043-B596-BDF7440C48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6EBAC3-7164-804A-BACE-CA18B24F14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A5AB48-4840-C048-BB95-E904B4743D47}" type="datetimeFigureOut">
              <a:rPr lang="en-US" smtClean="0"/>
              <a:t>10/29/2024</a:t>
            </a:fld>
            <a:endParaRPr lang="en-US"/>
          </a:p>
        </p:txBody>
      </p:sp>
      <p:sp>
        <p:nvSpPr>
          <p:cNvPr id="5" name="Footer Placeholder 4">
            <a:extLst>
              <a:ext uri="{FF2B5EF4-FFF2-40B4-BE49-F238E27FC236}">
                <a16:creationId xmlns:a16="http://schemas.microsoft.com/office/drawing/2014/main" id="{CA5BDB69-BCDA-1F4F-B9BF-77F8189AA6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F84481-D038-904A-AD6C-169224A1B0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3D6866-65D5-A24E-A028-7CE51054638E}" type="slidenum">
              <a:rPr lang="en-US" smtClean="0"/>
              <a:t>‹#›</a:t>
            </a:fld>
            <a:endParaRPr lang="en-US"/>
          </a:p>
        </p:txBody>
      </p:sp>
      <p:pic>
        <p:nvPicPr>
          <p:cNvPr id="7" name="Picture 6" descr="Logo, company name&#10;&#10;Description automatically generated">
            <a:extLst>
              <a:ext uri="{FF2B5EF4-FFF2-40B4-BE49-F238E27FC236}">
                <a16:creationId xmlns:a16="http://schemas.microsoft.com/office/drawing/2014/main" id="{06F9962E-8F62-2E4D-9D07-5E2DFFE9FD0F}"/>
              </a:ext>
            </a:extLst>
          </p:cNvPr>
          <p:cNvPicPr>
            <a:picLocks noChangeAspect="1"/>
          </p:cNvPicPr>
          <p:nvPr userDrawn="1"/>
        </p:nvPicPr>
        <p:blipFill>
          <a:blip r:embed="rId13"/>
          <a:stretch>
            <a:fillRect/>
          </a:stretch>
        </p:blipFill>
        <p:spPr>
          <a:xfrm>
            <a:off x="8953500" y="5394012"/>
            <a:ext cx="2743200" cy="895739"/>
          </a:xfrm>
          <a:prstGeom prst="rect">
            <a:avLst/>
          </a:prstGeom>
        </p:spPr>
      </p:pic>
    </p:spTree>
    <p:extLst>
      <p:ext uri="{BB962C8B-B14F-4D97-AF65-F5344CB8AC3E}">
        <p14:creationId xmlns:p14="http://schemas.microsoft.com/office/powerpoint/2010/main" val="42295896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Logo, company name&#10;&#10;Description automatically generated">
            <a:extLst>
              <a:ext uri="{FF2B5EF4-FFF2-40B4-BE49-F238E27FC236}">
                <a16:creationId xmlns:a16="http://schemas.microsoft.com/office/drawing/2014/main" id="{6D7B4492-4CC1-544A-A54A-1260507900F0}"/>
              </a:ext>
            </a:extLst>
          </p:cNvPr>
          <p:cNvPicPr>
            <a:picLocks noChangeAspect="1"/>
          </p:cNvPicPr>
          <p:nvPr userDrawn="1"/>
        </p:nvPicPr>
        <p:blipFill>
          <a:blip r:embed="rId13">
            <a:alphaModFix amt="20000"/>
          </a:blip>
          <a:stretch>
            <a:fillRect/>
          </a:stretch>
        </p:blipFill>
        <p:spPr>
          <a:xfrm>
            <a:off x="4625941" y="1027906"/>
            <a:ext cx="6727859" cy="5606549"/>
          </a:xfrm>
          <a:prstGeom prst="rect">
            <a:avLst/>
          </a:prstGeom>
        </p:spPr>
      </p:pic>
      <p:sp>
        <p:nvSpPr>
          <p:cNvPr id="2" name="Title Placeholder 1">
            <a:extLst>
              <a:ext uri="{FF2B5EF4-FFF2-40B4-BE49-F238E27FC236}">
                <a16:creationId xmlns:a16="http://schemas.microsoft.com/office/drawing/2014/main" id="{33D07488-B825-004E-8306-469465E5A3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4FDDFD-3A4F-6A45-B21E-4FBC12BD0A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6B7BB6-A179-3744-B378-C7F5CEDD26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29B9D-8A81-4C47-A110-1AF4B8E05DC2}" type="datetimeFigureOut">
              <a:rPr lang="en-US" smtClean="0"/>
              <a:t>10/29/2024</a:t>
            </a:fld>
            <a:endParaRPr lang="en-US"/>
          </a:p>
        </p:txBody>
      </p:sp>
      <p:sp>
        <p:nvSpPr>
          <p:cNvPr id="5" name="Footer Placeholder 4">
            <a:extLst>
              <a:ext uri="{FF2B5EF4-FFF2-40B4-BE49-F238E27FC236}">
                <a16:creationId xmlns:a16="http://schemas.microsoft.com/office/drawing/2014/main" id="{BE640BDC-3429-8A45-8074-762668318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5D03CDC-CB75-9F4D-A431-D2B13711ED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49B4E-8B29-9C4D-8588-7542563D1D53}" type="slidenum">
              <a:rPr lang="en-US" smtClean="0"/>
              <a:t>‹#›</a:t>
            </a:fld>
            <a:endParaRPr lang="en-US"/>
          </a:p>
        </p:txBody>
      </p:sp>
    </p:spTree>
    <p:extLst>
      <p:ext uri="{BB962C8B-B14F-4D97-AF65-F5344CB8AC3E}">
        <p14:creationId xmlns:p14="http://schemas.microsoft.com/office/powerpoint/2010/main" val="42370968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3F3F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5A9CCE-C841-1946-800C-91EBF6F4AE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56D33F-68DE-0A48-B1CF-D12B55118B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88D384-3412-4F49-B306-D3C4D6DAD7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46D070-8991-7D40-A175-9BCB4BB805F5}" type="datetimeFigureOut">
              <a:rPr lang="en-US" smtClean="0"/>
              <a:t>10/29/2024</a:t>
            </a:fld>
            <a:endParaRPr lang="en-US"/>
          </a:p>
        </p:txBody>
      </p:sp>
      <p:sp>
        <p:nvSpPr>
          <p:cNvPr id="5" name="Footer Placeholder 4">
            <a:extLst>
              <a:ext uri="{FF2B5EF4-FFF2-40B4-BE49-F238E27FC236}">
                <a16:creationId xmlns:a16="http://schemas.microsoft.com/office/drawing/2014/main" id="{05AD866A-E3B2-1649-9FA6-DE9B01267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EF04BC1-C2F0-2641-9838-7CD7D37B03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A9F87-34BE-2946-8F40-F1DA78577628}" type="slidenum">
              <a:rPr lang="en-US" smtClean="0"/>
              <a:t>‹#›</a:t>
            </a:fld>
            <a:endParaRPr lang="en-US"/>
          </a:p>
        </p:txBody>
      </p:sp>
    </p:spTree>
    <p:extLst>
      <p:ext uri="{BB962C8B-B14F-4D97-AF65-F5344CB8AC3E}">
        <p14:creationId xmlns:p14="http://schemas.microsoft.com/office/powerpoint/2010/main" val="297507739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B5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31D6B1-1965-8146-8A1F-9D6B0C38BD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FF6693-54AC-E046-BF39-A93383B3BA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07AB6D-2DA7-F247-B593-0B8798C5AD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DAD967-1766-3C47-BC3B-441AE293A1EC}" type="datetimeFigureOut">
              <a:rPr lang="en-US" smtClean="0"/>
              <a:t>10/29/2024</a:t>
            </a:fld>
            <a:endParaRPr lang="en-US"/>
          </a:p>
        </p:txBody>
      </p:sp>
      <p:sp>
        <p:nvSpPr>
          <p:cNvPr id="5" name="Footer Placeholder 4">
            <a:extLst>
              <a:ext uri="{FF2B5EF4-FFF2-40B4-BE49-F238E27FC236}">
                <a16:creationId xmlns:a16="http://schemas.microsoft.com/office/drawing/2014/main" id="{DB314E6C-4B2A-264F-A46B-3537773F8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79CF84-08D1-EC42-93F8-CF36D3CD24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CFEE16-689C-BA4D-818A-CD8A9024C4BF}" type="slidenum">
              <a:rPr lang="en-US" smtClean="0"/>
              <a:t>‹#›</a:t>
            </a:fld>
            <a:endParaRPr lang="en-US"/>
          </a:p>
        </p:txBody>
      </p:sp>
    </p:spTree>
    <p:extLst>
      <p:ext uri="{BB962C8B-B14F-4D97-AF65-F5344CB8AC3E}">
        <p14:creationId xmlns:p14="http://schemas.microsoft.com/office/powerpoint/2010/main" val="17719805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B8A230-069A-274A-B217-FFA3796E16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EDA84C-2173-1949-BB81-C26DF0F847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8302C-78E9-4243-9BC6-B12869B21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54591-3010-FE4C-97B5-8F00D7A30C0A}" type="datetimeFigureOut">
              <a:rPr lang="en-US" smtClean="0"/>
              <a:t>10/29/2024</a:t>
            </a:fld>
            <a:endParaRPr lang="en-US"/>
          </a:p>
        </p:txBody>
      </p:sp>
      <p:sp>
        <p:nvSpPr>
          <p:cNvPr id="5" name="Footer Placeholder 4">
            <a:extLst>
              <a:ext uri="{FF2B5EF4-FFF2-40B4-BE49-F238E27FC236}">
                <a16:creationId xmlns:a16="http://schemas.microsoft.com/office/drawing/2014/main" id="{1813482B-9160-D34A-8EE3-9AF51209D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5AE0B1-C2B7-834F-AB87-7DF64B831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B15B08-985E-0B4F-AE2F-72EDB5A92840}" type="slidenum">
              <a:rPr lang="en-US" smtClean="0"/>
              <a:t>‹#›</a:t>
            </a:fld>
            <a:endParaRPr lang="en-US"/>
          </a:p>
        </p:txBody>
      </p:sp>
    </p:spTree>
    <p:extLst>
      <p:ext uri="{BB962C8B-B14F-4D97-AF65-F5344CB8AC3E}">
        <p14:creationId xmlns:p14="http://schemas.microsoft.com/office/powerpoint/2010/main" val="2307910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83000" b="-8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087E4E-A710-6E41-9BC9-466E4C1FEF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888A8-F19C-4745-9DDF-0D1E917DDB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3004E6-848D-8546-81D8-473DD2393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DC1A4-6661-EA48-93D0-7424EEFDD247}" type="datetimeFigureOut">
              <a:rPr lang="en-US" smtClean="0"/>
              <a:t>10/29/2024</a:t>
            </a:fld>
            <a:endParaRPr lang="en-US"/>
          </a:p>
        </p:txBody>
      </p:sp>
      <p:sp>
        <p:nvSpPr>
          <p:cNvPr id="5" name="Footer Placeholder 4">
            <a:extLst>
              <a:ext uri="{FF2B5EF4-FFF2-40B4-BE49-F238E27FC236}">
                <a16:creationId xmlns:a16="http://schemas.microsoft.com/office/drawing/2014/main" id="{28CD97E0-7889-1045-85A4-F88893FBE2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9CD2BCE-DE59-2B4F-B5B6-437A77C162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63F10C-B67D-2442-9B79-CDFA58AF5FA9}" type="slidenum">
              <a:rPr lang="en-US" smtClean="0"/>
              <a:t>‹#›</a:t>
            </a:fld>
            <a:endParaRPr lang="en-US"/>
          </a:p>
        </p:txBody>
      </p:sp>
    </p:spTree>
    <p:extLst>
      <p:ext uri="{BB962C8B-B14F-4D97-AF65-F5344CB8AC3E}">
        <p14:creationId xmlns:p14="http://schemas.microsoft.com/office/powerpoint/2010/main" val="29051598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F7C9283-BB0C-414D-BC66-D43ACB966BA3}"/>
              </a:ext>
            </a:extLst>
          </p:cNvPr>
          <p:cNvPicPr>
            <a:picLocks noChangeAspect="1"/>
          </p:cNvPicPr>
          <p:nvPr userDrawn="1"/>
        </p:nvPicPr>
        <p:blipFill>
          <a:blip r:embed="rId13">
            <a:alphaModFix amt="20000"/>
          </a:blip>
          <a:stretch>
            <a:fillRect/>
          </a:stretch>
        </p:blipFill>
        <p:spPr>
          <a:xfrm>
            <a:off x="4625941" y="503911"/>
            <a:ext cx="6727859" cy="6354089"/>
          </a:xfrm>
          <a:prstGeom prst="rect">
            <a:avLst/>
          </a:prstGeom>
        </p:spPr>
      </p:pic>
      <p:sp>
        <p:nvSpPr>
          <p:cNvPr id="2" name="Title Placeholder 1">
            <a:extLst>
              <a:ext uri="{FF2B5EF4-FFF2-40B4-BE49-F238E27FC236}">
                <a16:creationId xmlns:a16="http://schemas.microsoft.com/office/drawing/2014/main" id="{6E97D98D-1597-3045-BF55-1455F29772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3FC638-2219-5D46-ABBF-26BFE0F8DE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294F84-34C1-9443-BF7C-68D97B267B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C6D2C1-0FC2-BC4E-AB29-89BC67BEFB2C}" type="datetimeFigureOut">
              <a:rPr lang="en-US" smtClean="0"/>
              <a:t>10/29/2024</a:t>
            </a:fld>
            <a:endParaRPr lang="en-US"/>
          </a:p>
        </p:txBody>
      </p:sp>
      <p:sp>
        <p:nvSpPr>
          <p:cNvPr id="5" name="Footer Placeholder 4">
            <a:extLst>
              <a:ext uri="{FF2B5EF4-FFF2-40B4-BE49-F238E27FC236}">
                <a16:creationId xmlns:a16="http://schemas.microsoft.com/office/drawing/2014/main" id="{ED34F132-C8EC-2B42-A32A-B27F949E2B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6310FBE-C957-D44E-8BB4-9DB356FAE8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33BDDD-A082-B54B-AC8E-AC00E295573D}" type="slidenum">
              <a:rPr lang="en-US" smtClean="0"/>
              <a:t>‹#›</a:t>
            </a:fld>
            <a:endParaRPr lang="en-US"/>
          </a:p>
        </p:txBody>
      </p:sp>
    </p:spTree>
    <p:extLst>
      <p:ext uri="{BB962C8B-B14F-4D97-AF65-F5344CB8AC3E}">
        <p14:creationId xmlns:p14="http://schemas.microsoft.com/office/powerpoint/2010/main" val="14594826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887D9-8865-4E5C-CA4A-B87F37B0C5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744FDA-5021-CA5E-007A-B5670BC6CE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340435-C84B-0589-6BF4-EC2517A059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AA5AB48-4840-C048-BB95-E904B4743D47}" type="datetimeFigureOut">
              <a:rPr lang="en-US" smtClean="0"/>
              <a:t>10/29/2024</a:t>
            </a:fld>
            <a:endParaRPr lang="en-US"/>
          </a:p>
        </p:txBody>
      </p:sp>
      <p:sp>
        <p:nvSpPr>
          <p:cNvPr id="5" name="Footer Placeholder 4">
            <a:extLst>
              <a:ext uri="{FF2B5EF4-FFF2-40B4-BE49-F238E27FC236}">
                <a16:creationId xmlns:a16="http://schemas.microsoft.com/office/drawing/2014/main" id="{DA0A9188-3E5D-9F80-837E-FA6E8AAF7C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7EA2FC3A-D7B3-460D-A64D-BCC835E569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3D6866-65D5-A24E-A028-7CE51054638E}" type="slidenum">
              <a:rPr lang="en-US" smtClean="0"/>
              <a:t>‹#›</a:t>
            </a:fld>
            <a:endParaRPr lang="en-US"/>
          </a:p>
        </p:txBody>
      </p:sp>
    </p:spTree>
    <p:extLst>
      <p:ext uri="{BB962C8B-B14F-4D97-AF65-F5344CB8AC3E}">
        <p14:creationId xmlns:p14="http://schemas.microsoft.com/office/powerpoint/2010/main" val="422454938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33BA-3F3E-376C-60AE-529411AE87D6}"/>
              </a:ext>
            </a:extLst>
          </p:cNvPr>
          <p:cNvSpPr>
            <a:spLocks noGrp="1"/>
          </p:cNvSpPr>
          <p:nvPr>
            <p:ph type="ctrTitle"/>
          </p:nvPr>
        </p:nvSpPr>
        <p:spPr>
          <a:xfrm>
            <a:off x="1524000" y="1379008"/>
            <a:ext cx="9144000" cy="1376363"/>
          </a:xfrm>
        </p:spPr>
        <p:txBody>
          <a:bodyPr/>
          <a:lstStyle/>
          <a:p>
            <a:r>
              <a:rPr lang="en-US" b="1" dirty="0"/>
              <a:t>A Disaster Housing Primer</a:t>
            </a:r>
          </a:p>
        </p:txBody>
      </p:sp>
      <p:pic>
        <p:nvPicPr>
          <p:cNvPr id="5" name="Picture 4">
            <a:extLst>
              <a:ext uri="{FF2B5EF4-FFF2-40B4-BE49-F238E27FC236}">
                <a16:creationId xmlns:a16="http://schemas.microsoft.com/office/drawing/2014/main" id="{D2ACD23A-B1EF-6AEA-70FD-B909B00E1913}"/>
              </a:ext>
            </a:extLst>
          </p:cNvPr>
          <p:cNvPicPr>
            <a:picLocks noChangeAspect="1"/>
          </p:cNvPicPr>
          <p:nvPr/>
        </p:nvPicPr>
        <p:blipFill>
          <a:blip r:embed="rId2"/>
          <a:stretch>
            <a:fillRect/>
          </a:stretch>
        </p:blipFill>
        <p:spPr>
          <a:xfrm>
            <a:off x="685800" y="3573162"/>
            <a:ext cx="10820400" cy="1058936"/>
          </a:xfrm>
          <a:prstGeom prst="rect">
            <a:avLst/>
          </a:prstGeom>
        </p:spPr>
      </p:pic>
    </p:spTree>
    <p:extLst>
      <p:ext uri="{BB962C8B-B14F-4D97-AF65-F5344CB8AC3E}">
        <p14:creationId xmlns:p14="http://schemas.microsoft.com/office/powerpoint/2010/main" val="2060740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E0209-7797-F913-597C-E33B89F6E6BE}"/>
              </a:ext>
            </a:extLst>
          </p:cNvPr>
          <p:cNvSpPr>
            <a:spLocks noGrp="1"/>
          </p:cNvSpPr>
          <p:nvPr>
            <p:ph type="title"/>
          </p:nvPr>
        </p:nvSpPr>
        <p:spPr/>
        <p:txBody>
          <a:bodyPr>
            <a:normAutofit/>
          </a:bodyPr>
          <a:lstStyle/>
          <a:p>
            <a:r>
              <a:rPr lang="en-US" sz="4800" b="1">
                <a:latin typeface="Aptos" panose="020B0004020202020204" pitchFamily="34" charset="0"/>
              </a:rPr>
              <a:t>Timeline of Repair Issues</a:t>
            </a:r>
          </a:p>
        </p:txBody>
      </p:sp>
      <p:graphicFrame>
        <p:nvGraphicFramePr>
          <p:cNvPr id="4" name="Content Placeholder 3">
            <a:extLst>
              <a:ext uri="{FF2B5EF4-FFF2-40B4-BE49-F238E27FC236}">
                <a16:creationId xmlns:a16="http://schemas.microsoft.com/office/drawing/2014/main" id="{1EA2DED2-F5CA-29AA-FF4E-FB032FF540DA}"/>
              </a:ext>
            </a:extLst>
          </p:cNvPr>
          <p:cNvGraphicFramePr>
            <a:graphicFrameLocks noGrp="1"/>
          </p:cNvGraphicFramePr>
          <p:nvPr>
            <p:ph idx="1"/>
            <p:extLst>
              <p:ext uri="{D42A27DB-BD31-4B8C-83A1-F6EECF244321}">
                <p14:modId xmlns:p14="http://schemas.microsoft.com/office/powerpoint/2010/main" val="3707304147"/>
              </p:ext>
            </p:extLst>
          </p:nvPr>
        </p:nvGraphicFramePr>
        <p:xfrm>
          <a:off x="838200" y="1825625"/>
          <a:ext cx="10515600" cy="3281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7D8B13C4-F7EB-1CF5-FBCC-3E4D7870EFE5}"/>
              </a:ext>
            </a:extLst>
          </p:cNvPr>
          <p:cNvSpPr txBox="1"/>
          <p:nvPr/>
        </p:nvSpPr>
        <p:spPr>
          <a:xfrm>
            <a:off x="7626486" y="1690688"/>
            <a:ext cx="2519463" cy="646331"/>
          </a:xfrm>
          <a:prstGeom prst="rect">
            <a:avLst/>
          </a:prstGeom>
          <a:noFill/>
        </p:spPr>
        <p:txBody>
          <a:bodyPr wrap="square" rtlCol="0">
            <a:spAutoFit/>
          </a:bodyPr>
          <a:lstStyle/>
          <a:p>
            <a:r>
              <a:rPr lang="en-US">
                <a:solidFill>
                  <a:srgbClr val="FF0000"/>
                </a:solidFill>
              </a:rPr>
              <a:t>If landlord doesn’t repair, then…</a:t>
            </a:r>
          </a:p>
        </p:txBody>
      </p:sp>
    </p:spTree>
    <p:extLst>
      <p:ext uri="{BB962C8B-B14F-4D97-AF65-F5344CB8AC3E}">
        <p14:creationId xmlns:p14="http://schemas.microsoft.com/office/powerpoint/2010/main" val="3090382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620F-E049-6DC2-F7A1-09E2A89CA0F5}"/>
              </a:ext>
            </a:extLst>
          </p:cNvPr>
          <p:cNvSpPr>
            <a:spLocks noGrp="1"/>
          </p:cNvSpPr>
          <p:nvPr>
            <p:ph type="title"/>
          </p:nvPr>
        </p:nvSpPr>
        <p:spPr/>
        <p:txBody>
          <a:bodyPr/>
          <a:lstStyle/>
          <a:p>
            <a:r>
              <a:rPr lang="en-US" b="1">
                <a:latin typeface="Aptos" panose="020B0004020202020204" pitchFamily="34" charset="0"/>
              </a:rPr>
              <a:t>Code Enforcement</a:t>
            </a:r>
          </a:p>
        </p:txBody>
      </p:sp>
      <p:sp>
        <p:nvSpPr>
          <p:cNvPr id="3" name="Content Placeholder 2">
            <a:extLst>
              <a:ext uri="{FF2B5EF4-FFF2-40B4-BE49-F238E27FC236}">
                <a16:creationId xmlns:a16="http://schemas.microsoft.com/office/drawing/2014/main" id="{81182C12-7B4D-3632-D338-82B3529523DA}"/>
              </a:ext>
            </a:extLst>
          </p:cNvPr>
          <p:cNvSpPr>
            <a:spLocks noGrp="1"/>
          </p:cNvSpPr>
          <p:nvPr>
            <p:ph idx="1"/>
          </p:nvPr>
        </p:nvSpPr>
        <p:spPr>
          <a:xfrm>
            <a:off x="838200" y="1449421"/>
            <a:ext cx="10515600" cy="4406630"/>
          </a:xfrm>
        </p:spPr>
        <p:txBody>
          <a:bodyPr>
            <a:normAutofit/>
          </a:bodyPr>
          <a:lstStyle/>
          <a:p>
            <a:r>
              <a:rPr lang="en-US">
                <a:latin typeface="Aptos" panose="020B0004020202020204" pitchFamily="34" charset="0"/>
              </a:rPr>
              <a:t>If landlord does not fix repairs in a reasonable amount of time, tenant should call local code enforcement.</a:t>
            </a:r>
          </a:p>
          <a:p>
            <a:pPr lvl="1"/>
            <a:r>
              <a:rPr lang="en-US">
                <a:latin typeface="Aptos" panose="020B0004020202020204" pitchFamily="34" charset="0"/>
              </a:rPr>
              <a:t>This could be county or city-based code enforcement.  Ask us if you cannot find local contact information for your client.</a:t>
            </a:r>
          </a:p>
          <a:p>
            <a:r>
              <a:rPr lang="en-US">
                <a:latin typeface="Aptos" panose="020B0004020202020204" pitchFamily="34" charset="0"/>
              </a:rPr>
              <a:t>Code enforcement comes out </a:t>
            </a:r>
            <a:r>
              <a:rPr lang="en-US" b="1" u="sng">
                <a:latin typeface="Aptos" panose="020B0004020202020204" pitchFamily="34" charset="0"/>
              </a:rPr>
              <a:t>free of cost </a:t>
            </a:r>
            <a:r>
              <a:rPr lang="en-US">
                <a:latin typeface="Aptos" panose="020B0004020202020204" pitchFamily="34" charset="0"/>
              </a:rPr>
              <a:t>to inspect the property.</a:t>
            </a:r>
          </a:p>
        </p:txBody>
      </p:sp>
    </p:spTree>
    <p:extLst>
      <p:ext uri="{BB962C8B-B14F-4D97-AF65-F5344CB8AC3E}">
        <p14:creationId xmlns:p14="http://schemas.microsoft.com/office/powerpoint/2010/main" val="2582194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D620F-E049-6DC2-F7A1-09E2A89CA0F5}"/>
              </a:ext>
            </a:extLst>
          </p:cNvPr>
          <p:cNvSpPr>
            <a:spLocks noGrp="1"/>
          </p:cNvSpPr>
          <p:nvPr>
            <p:ph type="title"/>
          </p:nvPr>
        </p:nvSpPr>
        <p:spPr/>
        <p:txBody>
          <a:bodyPr/>
          <a:lstStyle/>
          <a:p>
            <a:r>
              <a:rPr lang="en-US" b="1">
                <a:latin typeface="Aptos" panose="020B0004020202020204" pitchFamily="34" charset="0"/>
              </a:rPr>
              <a:t>Code Enforcement</a:t>
            </a:r>
          </a:p>
        </p:txBody>
      </p:sp>
      <p:sp>
        <p:nvSpPr>
          <p:cNvPr id="3" name="Content Placeholder 2">
            <a:extLst>
              <a:ext uri="{FF2B5EF4-FFF2-40B4-BE49-F238E27FC236}">
                <a16:creationId xmlns:a16="http://schemas.microsoft.com/office/drawing/2014/main" id="{81182C12-7B4D-3632-D338-82B3529523DA}"/>
              </a:ext>
            </a:extLst>
          </p:cNvPr>
          <p:cNvSpPr>
            <a:spLocks noGrp="1"/>
          </p:cNvSpPr>
          <p:nvPr>
            <p:ph idx="1"/>
          </p:nvPr>
        </p:nvSpPr>
        <p:spPr>
          <a:xfrm>
            <a:off x="838200" y="1449421"/>
            <a:ext cx="10515600" cy="4406630"/>
          </a:xfrm>
        </p:spPr>
        <p:txBody>
          <a:bodyPr>
            <a:normAutofit/>
          </a:bodyPr>
          <a:lstStyle/>
          <a:p>
            <a:r>
              <a:rPr lang="en-US">
                <a:latin typeface="Aptos" panose="020B0004020202020204" pitchFamily="34" charset="0"/>
              </a:rPr>
              <a:t>If there are housing code violations, the inspectors will draft a notice of violations for the owner/landlord to fix within a specified amount of time.</a:t>
            </a:r>
          </a:p>
          <a:p>
            <a:r>
              <a:rPr lang="en-US">
                <a:latin typeface="Aptos" panose="020B0004020202020204" pitchFamily="34" charset="0"/>
              </a:rPr>
              <a:t>If owner/landlord does not fix the violations within the period, the local government will start fining them.</a:t>
            </a:r>
          </a:p>
          <a:p>
            <a:pPr lvl="1"/>
            <a:r>
              <a:rPr lang="en-US">
                <a:latin typeface="Aptos" panose="020B0004020202020204" pitchFamily="34" charset="0"/>
              </a:rPr>
              <a:t>Tenant does not see this fine money but threat of fines often encourages owners/landlords to make repairs.</a:t>
            </a:r>
          </a:p>
        </p:txBody>
      </p:sp>
    </p:spTree>
    <p:extLst>
      <p:ext uri="{BB962C8B-B14F-4D97-AF65-F5344CB8AC3E}">
        <p14:creationId xmlns:p14="http://schemas.microsoft.com/office/powerpoint/2010/main" val="1550040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F5007-2C79-AA32-9652-8019F820CEC0}"/>
              </a:ext>
            </a:extLst>
          </p:cNvPr>
          <p:cNvSpPr>
            <a:spLocks noGrp="1"/>
          </p:cNvSpPr>
          <p:nvPr>
            <p:ph type="title"/>
          </p:nvPr>
        </p:nvSpPr>
        <p:spPr/>
        <p:txBody>
          <a:bodyPr/>
          <a:lstStyle/>
          <a:p>
            <a:r>
              <a:rPr lang="en-US" b="1">
                <a:latin typeface="Aptos" panose="020B0004020202020204" pitchFamily="34" charset="0"/>
              </a:rPr>
              <a:t>Retaliatory Evictions</a:t>
            </a:r>
          </a:p>
        </p:txBody>
      </p:sp>
      <p:sp>
        <p:nvSpPr>
          <p:cNvPr id="3" name="Content Placeholder 2">
            <a:extLst>
              <a:ext uri="{FF2B5EF4-FFF2-40B4-BE49-F238E27FC236}">
                <a16:creationId xmlns:a16="http://schemas.microsoft.com/office/drawing/2014/main" id="{C903422F-C20B-ACD1-1561-A26AAE78B3FE}"/>
              </a:ext>
            </a:extLst>
          </p:cNvPr>
          <p:cNvSpPr>
            <a:spLocks noGrp="1"/>
          </p:cNvSpPr>
          <p:nvPr>
            <p:ph idx="1"/>
          </p:nvPr>
        </p:nvSpPr>
        <p:spPr>
          <a:xfrm>
            <a:off x="838200" y="1614791"/>
            <a:ext cx="10515600" cy="4562172"/>
          </a:xfrm>
        </p:spPr>
        <p:txBody>
          <a:bodyPr>
            <a:normAutofit/>
          </a:bodyPr>
          <a:lstStyle/>
          <a:p>
            <a:r>
              <a:rPr lang="en-US">
                <a:latin typeface="Aptos" panose="020B0004020202020204" pitchFamily="34" charset="0"/>
              </a:rPr>
              <a:t>Retaliatory evictions are illegal.</a:t>
            </a:r>
          </a:p>
          <a:p>
            <a:pPr lvl="1"/>
            <a:r>
              <a:rPr lang="en-US">
                <a:latin typeface="Aptos" panose="020B0004020202020204" pitchFamily="34" charset="0"/>
              </a:rPr>
              <a:t>Landlords cannot evict or decide not to renew a lease because tenant made repair request or called code enforcement.</a:t>
            </a:r>
          </a:p>
          <a:p>
            <a:pPr lvl="1"/>
            <a:endParaRPr lang="en-US">
              <a:latin typeface="Aptos" panose="020B0004020202020204" pitchFamily="34" charset="0"/>
            </a:endParaRPr>
          </a:p>
          <a:p>
            <a:r>
              <a:rPr lang="en-US">
                <a:latin typeface="Aptos" panose="020B0004020202020204" pitchFamily="34" charset="0"/>
              </a:rPr>
              <a:t>Tenant should continue to pay rent.</a:t>
            </a:r>
          </a:p>
          <a:p>
            <a:pPr lvl="1"/>
            <a:r>
              <a:rPr lang="en-US">
                <a:latin typeface="Aptos" panose="020B0004020202020204" pitchFamily="34" charset="0"/>
              </a:rPr>
              <a:t>Landlord </a:t>
            </a:r>
            <a:r>
              <a:rPr lang="en-US" b="1" u="sng">
                <a:latin typeface="Aptos" panose="020B0004020202020204" pitchFamily="34" charset="0"/>
              </a:rPr>
              <a:t>can </a:t>
            </a:r>
            <a:r>
              <a:rPr lang="en-US">
                <a:latin typeface="Aptos" panose="020B0004020202020204" pitchFamily="34" charset="0"/>
              </a:rPr>
              <a:t>file an eviction case for nonpayment of rent, even while repairs are pending.  NCGS 42-37.1</a:t>
            </a:r>
          </a:p>
          <a:p>
            <a:pPr lvl="1"/>
            <a:r>
              <a:rPr lang="en-US">
                <a:latin typeface="Aptos" panose="020B0004020202020204" pitchFamily="34" charset="0"/>
              </a:rPr>
              <a:t>While repair issues can be used defensively against a nonpayment eviction case, if the rent abatement amount determined by the judge doesn’t outweigh the amount owed the tenant can still be evicted.  Not impossible, just risky.</a:t>
            </a:r>
          </a:p>
          <a:p>
            <a:endParaRPr lang="en-US" sz="3200">
              <a:latin typeface="Aptos" panose="020B0004020202020204" pitchFamily="34" charset="0"/>
            </a:endParaRPr>
          </a:p>
        </p:txBody>
      </p:sp>
    </p:spTree>
    <p:extLst>
      <p:ext uri="{BB962C8B-B14F-4D97-AF65-F5344CB8AC3E}">
        <p14:creationId xmlns:p14="http://schemas.microsoft.com/office/powerpoint/2010/main" val="976696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0063D-E1F1-1011-1A50-7EDD3E99CFB1}"/>
              </a:ext>
            </a:extLst>
          </p:cNvPr>
          <p:cNvSpPr>
            <a:spLocks noGrp="1"/>
          </p:cNvSpPr>
          <p:nvPr>
            <p:ph type="title"/>
          </p:nvPr>
        </p:nvSpPr>
        <p:spPr/>
        <p:txBody>
          <a:bodyPr>
            <a:normAutofit fontScale="90000"/>
          </a:bodyPr>
          <a:lstStyle/>
          <a:p>
            <a:r>
              <a:rPr lang="en-US" b="1">
                <a:latin typeface="Aptos" panose="020B0004020202020204" pitchFamily="34" charset="0"/>
              </a:rPr>
              <a:t>Rent Abatement for</a:t>
            </a:r>
            <a:br>
              <a:rPr lang="en-US" b="1">
                <a:latin typeface="Aptos" panose="020B0004020202020204" pitchFamily="34" charset="0"/>
              </a:rPr>
            </a:br>
            <a:r>
              <a:rPr lang="en-US" b="1">
                <a:latin typeface="Aptos" panose="020B0004020202020204" pitchFamily="34" charset="0"/>
              </a:rPr>
              <a:t>Breach of Implied Warranty of Habitability</a:t>
            </a:r>
          </a:p>
        </p:txBody>
      </p:sp>
      <p:sp>
        <p:nvSpPr>
          <p:cNvPr id="3" name="Content Placeholder 2">
            <a:extLst>
              <a:ext uri="{FF2B5EF4-FFF2-40B4-BE49-F238E27FC236}">
                <a16:creationId xmlns:a16="http://schemas.microsoft.com/office/drawing/2014/main" id="{11855BF8-ECBD-07C8-9725-5D1F2C5A95F3}"/>
              </a:ext>
            </a:extLst>
          </p:cNvPr>
          <p:cNvSpPr>
            <a:spLocks noGrp="1"/>
          </p:cNvSpPr>
          <p:nvPr>
            <p:ph idx="1"/>
          </p:nvPr>
        </p:nvSpPr>
        <p:spPr>
          <a:xfrm>
            <a:off x="838200" y="1848256"/>
            <a:ext cx="10515600" cy="2986391"/>
          </a:xfrm>
        </p:spPr>
        <p:txBody>
          <a:bodyPr anchor="ctr">
            <a:normAutofit/>
          </a:bodyPr>
          <a:lstStyle/>
          <a:p>
            <a:r>
              <a:rPr lang="en-US">
                <a:latin typeface="Aptos" panose="020B0004020202020204" pitchFamily="34" charset="0"/>
              </a:rPr>
              <a:t>Tenant may be entitled to rent abatement (retroactive rent discount/money back) from landlord if repairs are not made in reasonable time period.</a:t>
            </a:r>
          </a:p>
          <a:p>
            <a:pPr lvl="1"/>
            <a:r>
              <a:rPr lang="en-US">
                <a:latin typeface="Aptos" panose="020B0004020202020204" pitchFamily="34" charset="0"/>
              </a:rPr>
              <a:t>Can file affirmative money owed claims in small claims court, up to $10k.</a:t>
            </a:r>
          </a:p>
          <a:p>
            <a:pPr lvl="2"/>
            <a:r>
              <a:rPr lang="en-US">
                <a:latin typeface="Aptos" panose="020B0004020202020204" pitchFamily="34" charset="0"/>
              </a:rPr>
              <a:t>If over $10k, can file in District Court.</a:t>
            </a:r>
          </a:p>
          <a:p>
            <a:pPr lvl="1"/>
            <a:r>
              <a:rPr lang="en-US">
                <a:latin typeface="Aptos" panose="020B0004020202020204" pitchFamily="34" charset="0"/>
              </a:rPr>
              <a:t>Can file counterclaims in eviction case.</a:t>
            </a:r>
          </a:p>
          <a:p>
            <a:pPr lvl="1"/>
            <a:r>
              <a:rPr lang="en-US">
                <a:latin typeface="Aptos" panose="020B0004020202020204" pitchFamily="34" charset="0"/>
              </a:rPr>
              <a:t>LANC has a guide to small claims court on our website.</a:t>
            </a:r>
          </a:p>
          <a:p>
            <a:pPr lvl="1"/>
            <a:endParaRPr lang="en-US">
              <a:latin typeface="Aptos" panose="020B0004020202020204" pitchFamily="34" charset="0"/>
            </a:endParaRPr>
          </a:p>
        </p:txBody>
      </p:sp>
    </p:spTree>
    <p:extLst>
      <p:ext uri="{BB962C8B-B14F-4D97-AF65-F5344CB8AC3E}">
        <p14:creationId xmlns:p14="http://schemas.microsoft.com/office/powerpoint/2010/main" val="12736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669F9-A92F-091E-B340-90E193E9F781}"/>
              </a:ext>
            </a:extLst>
          </p:cNvPr>
          <p:cNvSpPr>
            <a:spLocks noGrp="1"/>
          </p:cNvSpPr>
          <p:nvPr>
            <p:ph type="title"/>
          </p:nvPr>
        </p:nvSpPr>
        <p:spPr/>
        <p:txBody>
          <a:bodyPr>
            <a:normAutofit/>
          </a:bodyPr>
          <a:lstStyle/>
          <a:p>
            <a:r>
              <a:rPr lang="en-US" b="1">
                <a:latin typeface="Aptos Display" panose="020B0004020202020204" pitchFamily="34" charset="0"/>
              </a:rPr>
              <a:t>Breaking Leases Early</a:t>
            </a:r>
          </a:p>
        </p:txBody>
      </p:sp>
      <p:sp>
        <p:nvSpPr>
          <p:cNvPr id="3" name="Content Placeholder 2">
            <a:extLst>
              <a:ext uri="{FF2B5EF4-FFF2-40B4-BE49-F238E27FC236}">
                <a16:creationId xmlns:a16="http://schemas.microsoft.com/office/drawing/2014/main" id="{2DEDB58E-A3F4-312E-72F4-5532B527E064}"/>
              </a:ext>
            </a:extLst>
          </p:cNvPr>
          <p:cNvSpPr>
            <a:spLocks noGrp="1"/>
          </p:cNvSpPr>
          <p:nvPr>
            <p:ph idx="1"/>
          </p:nvPr>
        </p:nvSpPr>
        <p:spPr/>
        <p:txBody>
          <a:bodyPr vert="horz" lIns="91440" tIns="45720" rIns="91440" bIns="45720" rtlCol="0" anchor="t">
            <a:normAutofit/>
          </a:bodyPr>
          <a:lstStyle/>
          <a:p>
            <a:r>
              <a:rPr lang="en-US" sz="2400">
                <a:latin typeface="Aptos" panose="020B0004020202020204" pitchFamily="34" charset="0"/>
                <a:cs typeface="Calibri"/>
              </a:rPr>
              <a:t>What penalties a Tenant may face for breaking a lease early depends on what is written in the lease.</a:t>
            </a:r>
          </a:p>
          <a:p>
            <a:r>
              <a:rPr lang="en-US" sz="2400">
                <a:latin typeface="Aptos" panose="020B0004020202020204" pitchFamily="34" charset="0"/>
                <a:cs typeface="Calibri"/>
              </a:rPr>
              <a:t>If the lease is periodic (week-to-week, month-to-month), Tenant can end the lease at any time as long as they give proper notice.</a:t>
            </a:r>
          </a:p>
          <a:p>
            <a:pPr lvl="1"/>
            <a:r>
              <a:rPr lang="en-US" sz="2000">
                <a:latin typeface="Aptos" panose="020B0004020202020204" pitchFamily="34" charset="0"/>
                <a:cs typeface="Calibri"/>
              </a:rPr>
              <a:t>Same as if Landlord is terminating/not renewing a periodic lease.</a:t>
            </a:r>
            <a:endParaRPr lang="en-US">
              <a:latin typeface="Aptos" panose="020B0004020202020204" pitchFamily="34" charset="0"/>
              <a:cs typeface="Calibri"/>
            </a:endParaRPr>
          </a:p>
          <a:p>
            <a:r>
              <a:rPr lang="en-US" sz="2400">
                <a:latin typeface="Aptos" panose="020B0004020202020204" pitchFamily="34" charset="0"/>
                <a:cs typeface="Calibri"/>
              </a:rPr>
              <a:t>Tenants are allowed to break lease </a:t>
            </a:r>
            <a:r>
              <a:rPr lang="en-US" sz="2400" b="1" u="sng">
                <a:latin typeface="Aptos" panose="020B0004020202020204" pitchFamily="34" charset="0"/>
                <a:cs typeface="Calibri"/>
              </a:rPr>
              <a:t>WITHOUT</a:t>
            </a:r>
            <a:r>
              <a:rPr lang="en-US" sz="2400">
                <a:latin typeface="Aptos" panose="020B0004020202020204" pitchFamily="34" charset="0"/>
                <a:cs typeface="Calibri"/>
              </a:rPr>
              <a:t> penalty if:</a:t>
            </a:r>
          </a:p>
          <a:p>
            <a:pPr lvl="1"/>
            <a:r>
              <a:rPr lang="en-US" sz="2000">
                <a:latin typeface="Aptos" panose="020B0004020202020204" pitchFamily="34" charset="0"/>
                <a:cs typeface="Calibri"/>
              </a:rPr>
              <a:t>Need to break as a reasonable accommodation for a disability.  </a:t>
            </a:r>
          </a:p>
          <a:p>
            <a:pPr lvl="1"/>
            <a:r>
              <a:rPr lang="en-US" sz="2000">
                <a:latin typeface="Aptos" panose="020B0004020202020204" pitchFamily="34" charset="0"/>
                <a:cs typeface="Calibri"/>
              </a:rPr>
              <a:t>Need to break because Tenant is a victim of domestic violence.</a:t>
            </a:r>
          </a:p>
          <a:p>
            <a:pPr lvl="1"/>
            <a:r>
              <a:rPr lang="en-US" sz="2000">
                <a:latin typeface="Aptos" panose="020B0004020202020204" pitchFamily="34" charset="0"/>
                <a:cs typeface="Calibri"/>
              </a:rPr>
              <a:t>Need to break because of military reassignment/move.</a:t>
            </a:r>
          </a:p>
        </p:txBody>
      </p:sp>
    </p:spTree>
    <p:extLst>
      <p:ext uri="{BB962C8B-B14F-4D97-AF65-F5344CB8AC3E}">
        <p14:creationId xmlns:p14="http://schemas.microsoft.com/office/powerpoint/2010/main" val="910577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F62C-2885-B652-E8A6-BAF5817F30C3}"/>
              </a:ext>
            </a:extLst>
          </p:cNvPr>
          <p:cNvSpPr>
            <a:spLocks noGrp="1"/>
          </p:cNvSpPr>
          <p:nvPr>
            <p:ph type="title"/>
          </p:nvPr>
        </p:nvSpPr>
        <p:spPr/>
        <p:txBody>
          <a:bodyPr/>
          <a:lstStyle/>
          <a:p>
            <a:r>
              <a:rPr lang="en-US" b="1"/>
              <a:t>Mold</a:t>
            </a:r>
          </a:p>
        </p:txBody>
      </p:sp>
      <p:sp>
        <p:nvSpPr>
          <p:cNvPr id="3" name="Content Placeholder 2">
            <a:extLst>
              <a:ext uri="{FF2B5EF4-FFF2-40B4-BE49-F238E27FC236}">
                <a16:creationId xmlns:a16="http://schemas.microsoft.com/office/drawing/2014/main" id="{F4774F11-BF0B-630B-E741-C7BD24368F78}"/>
              </a:ext>
            </a:extLst>
          </p:cNvPr>
          <p:cNvSpPr>
            <a:spLocks noGrp="1"/>
          </p:cNvSpPr>
          <p:nvPr>
            <p:ph idx="1"/>
          </p:nvPr>
        </p:nvSpPr>
        <p:spPr>
          <a:xfrm>
            <a:off x="838200" y="1482725"/>
            <a:ext cx="10515600" cy="4351338"/>
          </a:xfrm>
        </p:spPr>
        <p:txBody>
          <a:bodyPr>
            <a:normAutofit/>
          </a:bodyPr>
          <a:lstStyle/>
          <a:p>
            <a:r>
              <a:rPr lang="en-US"/>
              <a:t>Mold is tricky for two reasons:</a:t>
            </a:r>
          </a:p>
          <a:p>
            <a:pPr lvl="1"/>
            <a:r>
              <a:rPr lang="en-US"/>
              <a:t>It requires expert testing to determine which strain(s) of mold are present in the living environment.  Code enforcement does NOT do this testing and will often refer to any potential mold as “bioorganic growth”.</a:t>
            </a:r>
          </a:p>
          <a:p>
            <a:pPr lvl="1"/>
            <a:r>
              <a:rPr lang="en-US"/>
              <a:t>There is often a personal injury component to mold claims when its presence appears to impact the health of the client or another household member. </a:t>
            </a:r>
          </a:p>
          <a:p>
            <a:pPr lvl="1"/>
            <a:endParaRPr lang="en-US"/>
          </a:p>
          <a:p>
            <a:r>
              <a:rPr lang="en-US"/>
              <a:t>Doesn’t mean mold claims cannot be successful, but there are added layers of proof needed and we should advise clients of this.</a:t>
            </a:r>
          </a:p>
        </p:txBody>
      </p:sp>
    </p:spTree>
    <p:extLst>
      <p:ext uri="{BB962C8B-B14F-4D97-AF65-F5344CB8AC3E}">
        <p14:creationId xmlns:p14="http://schemas.microsoft.com/office/powerpoint/2010/main" val="320742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7B895-748C-F9E2-C2F9-64817FCD9A41}"/>
              </a:ext>
            </a:extLst>
          </p:cNvPr>
          <p:cNvSpPr>
            <a:spLocks noGrp="1"/>
          </p:cNvSpPr>
          <p:nvPr>
            <p:ph type="title"/>
          </p:nvPr>
        </p:nvSpPr>
        <p:spPr/>
        <p:txBody>
          <a:bodyPr/>
          <a:lstStyle/>
          <a:p>
            <a:r>
              <a:rPr lang="en-US" b="1"/>
              <a:t>Urgent Situations</a:t>
            </a:r>
          </a:p>
        </p:txBody>
      </p:sp>
      <p:sp>
        <p:nvSpPr>
          <p:cNvPr id="3" name="Content Placeholder 2">
            <a:extLst>
              <a:ext uri="{FF2B5EF4-FFF2-40B4-BE49-F238E27FC236}">
                <a16:creationId xmlns:a16="http://schemas.microsoft.com/office/drawing/2014/main" id="{807DBC5C-689D-267C-E5E0-80696C53890E}"/>
              </a:ext>
            </a:extLst>
          </p:cNvPr>
          <p:cNvSpPr>
            <a:spLocks noGrp="1"/>
          </p:cNvSpPr>
          <p:nvPr>
            <p:ph idx="1"/>
          </p:nvPr>
        </p:nvSpPr>
        <p:spPr>
          <a:xfrm>
            <a:off x="838200" y="1566153"/>
            <a:ext cx="10515600" cy="4610810"/>
          </a:xfrm>
        </p:spPr>
        <p:txBody>
          <a:bodyPr>
            <a:normAutofit/>
          </a:bodyPr>
          <a:lstStyle/>
          <a:p>
            <a:endParaRPr lang="en-US" dirty="0">
              <a:latin typeface="Aptos" panose="020B0004020202020204" pitchFamily="34" charset="0"/>
            </a:endParaRPr>
          </a:p>
          <a:p>
            <a:r>
              <a:rPr lang="en-US" dirty="0">
                <a:latin typeface="Aptos" panose="020B0004020202020204" pitchFamily="34" charset="0"/>
              </a:rPr>
              <a:t>Tenants often live within developing situations.  If any of the following come up, please consult with a Legal Aid attorney to see if it needs to be referred to a local office.</a:t>
            </a:r>
          </a:p>
          <a:p>
            <a:pPr lvl="1"/>
            <a:r>
              <a:rPr lang="en-US" dirty="0">
                <a:latin typeface="Aptos" panose="020B0004020202020204" pitchFamily="34" charset="0"/>
              </a:rPr>
              <a:t>Tenant got eviction court papers</a:t>
            </a:r>
          </a:p>
          <a:p>
            <a:pPr lvl="1"/>
            <a:r>
              <a:rPr lang="en-US" dirty="0">
                <a:latin typeface="Aptos" panose="020B0004020202020204" pitchFamily="34" charset="0"/>
              </a:rPr>
              <a:t>Tenant got subsidy termination papers</a:t>
            </a:r>
          </a:p>
          <a:p>
            <a:endParaRPr lang="en-US" dirty="0"/>
          </a:p>
        </p:txBody>
      </p:sp>
    </p:spTree>
    <p:extLst>
      <p:ext uri="{BB962C8B-B14F-4D97-AF65-F5344CB8AC3E}">
        <p14:creationId xmlns:p14="http://schemas.microsoft.com/office/powerpoint/2010/main" val="9321138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FF710-5CE1-B696-8AD9-7F9EFCEAE163}"/>
              </a:ext>
            </a:extLst>
          </p:cNvPr>
          <p:cNvSpPr>
            <a:spLocks noGrp="1"/>
          </p:cNvSpPr>
          <p:nvPr>
            <p:ph type="title"/>
          </p:nvPr>
        </p:nvSpPr>
        <p:spPr/>
        <p:txBody>
          <a:bodyPr/>
          <a:lstStyle/>
          <a:p>
            <a:r>
              <a:rPr lang="en-US" b="1" dirty="0"/>
              <a:t>Basic Advice for Tenants Post-Helene</a:t>
            </a:r>
          </a:p>
        </p:txBody>
      </p:sp>
      <p:sp>
        <p:nvSpPr>
          <p:cNvPr id="3" name="Content Placeholder 2">
            <a:extLst>
              <a:ext uri="{FF2B5EF4-FFF2-40B4-BE49-F238E27FC236}">
                <a16:creationId xmlns:a16="http://schemas.microsoft.com/office/drawing/2014/main" id="{0A035631-D856-AB93-7934-38FBFFA52CDE}"/>
              </a:ext>
            </a:extLst>
          </p:cNvPr>
          <p:cNvSpPr>
            <a:spLocks noGrp="1"/>
          </p:cNvSpPr>
          <p:nvPr>
            <p:ph idx="1"/>
          </p:nvPr>
        </p:nvSpPr>
        <p:spPr/>
        <p:txBody>
          <a:bodyPr>
            <a:normAutofit/>
          </a:bodyPr>
          <a:lstStyle/>
          <a:p>
            <a:pPr marL="514350" indent="-514350">
              <a:buFont typeface="+mj-lt"/>
              <a:buAutoNum type="arabicPeriod"/>
            </a:pPr>
            <a:r>
              <a:rPr lang="en-US" sz="2400" dirty="0"/>
              <a:t>If tenants are still in the property, they should continue to pay their rent.  Otherwise landlord could file for eviction based on nonpayment.</a:t>
            </a:r>
          </a:p>
          <a:p>
            <a:pPr marL="514350" indent="-514350">
              <a:buFont typeface="+mj-lt"/>
              <a:buAutoNum type="arabicPeriod"/>
            </a:pPr>
            <a:r>
              <a:rPr lang="en-US" sz="2400" dirty="0"/>
              <a:t>If tenant wants to terminate the lease and it’s after the 10 days provided in NCGS 42-12, they should come to an agreement with the landlord and get this in writing.  Tenant owes rent through the date of lease termination unless otherwise agreed between the parties.</a:t>
            </a:r>
          </a:p>
          <a:p>
            <a:pPr marL="514350" indent="-514350">
              <a:buFont typeface="+mj-lt"/>
              <a:buAutoNum type="arabicPeriod"/>
            </a:pPr>
            <a:r>
              <a:rPr lang="en-US" sz="2400" dirty="0"/>
              <a:t>Landlords have a duty to repair but will likely be given additional time right now by the courts to do so. </a:t>
            </a:r>
          </a:p>
          <a:p>
            <a:pPr marL="514350" indent="-514350">
              <a:buFont typeface="+mj-lt"/>
              <a:buAutoNum type="arabicPeriod"/>
            </a:pPr>
            <a:endParaRPr lang="en-US" sz="2400" dirty="0"/>
          </a:p>
          <a:p>
            <a:pPr marL="514350" indent="-514350">
              <a:buFont typeface="+mj-lt"/>
              <a:buAutoNum type="arabicPeriod"/>
            </a:pPr>
            <a:endParaRPr lang="en-US" sz="2400" dirty="0"/>
          </a:p>
        </p:txBody>
      </p:sp>
    </p:spTree>
    <p:extLst>
      <p:ext uri="{BB962C8B-B14F-4D97-AF65-F5344CB8AC3E}">
        <p14:creationId xmlns:p14="http://schemas.microsoft.com/office/powerpoint/2010/main" val="279325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2B2E4-E2BA-1071-F4CA-CAD1BA12B8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FEADC-F688-5575-2F60-F2EB6DDC1CB3}"/>
              </a:ext>
            </a:extLst>
          </p:cNvPr>
          <p:cNvSpPr>
            <a:spLocks noGrp="1"/>
          </p:cNvSpPr>
          <p:nvPr>
            <p:ph type="title"/>
          </p:nvPr>
        </p:nvSpPr>
        <p:spPr/>
        <p:txBody>
          <a:bodyPr/>
          <a:lstStyle/>
          <a:p>
            <a:r>
              <a:rPr lang="en-US" b="1" dirty="0"/>
              <a:t>Basic Advice for Tenants Post-Helene</a:t>
            </a:r>
          </a:p>
        </p:txBody>
      </p:sp>
      <p:sp>
        <p:nvSpPr>
          <p:cNvPr id="3" name="Content Placeholder 2">
            <a:extLst>
              <a:ext uri="{FF2B5EF4-FFF2-40B4-BE49-F238E27FC236}">
                <a16:creationId xmlns:a16="http://schemas.microsoft.com/office/drawing/2014/main" id="{6083CBB0-C1AB-3AB0-649F-BDBBED762A86}"/>
              </a:ext>
            </a:extLst>
          </p:cNvPr>
          <p:cNvSpPr>
            <a:spLocks noGrp="1"/>
          </p:cNvSpPr>
          <p:nvPr>
            <p:ph idx="1"/>
          </p:nvPr>
        </p:nvSpPr>
        <p:spPr/>
        <p:txBody>
          <a:bodyPr>
            <a:normAutofit/>
          </a:bodyPr>
          <a:lstStyle/>
          <a:p>
            <a:pPr marL="514350" indent="-514350">
              <a:buFont typeface="+mj-lt"/>
              <a:buAutoNum type="arabicPeriod" startAt="4"/>
            </a:pPr>
            <a:r>
              <a:rPr lang="en-US" sz="2400" dirty="0"/>
              <a:t>Tenants should report repair issues to their landlord in writing.</a:t>
            </a:r>
          </a:p>
          <a:p>
            <a:pPr marL="514350" indent="-514350">
              <a:buFont typeface="+mj-lt"/>
              <a:buAutoNum type="arabicPeriod" startAt="4"/>
            </a:pPr>
            <a:r>
              <a:rPr lang="en-US" sz="2400" dirty="0"/>
              <a:t>Tenants should document repairs (pictures, receipts, videos, code reports) in case they want to bring a claim for rent abatement later.</a:t>
            </a:r>
          </a:p>
          <a:p>
            <a:pPr marL="514350" indent="-514350">
              <a:buFont typeface="+mj-lt"/>
              <a:buAutoNum type="arabicPeriod" startAt="4"/>
            </a:pPr>
            <a:r>
              <a:rPr lang="en-US" sz="2400" dirty="0"/>
              <a:t>Tenants can apply for FEMA and disaster unemployment assistance if they need temporary lodging or income.</a:t>
            </a:r>
          </a:p>
          <a:p>
            <a:pPr marL="514350" indent="-514350">
              <a:buFont typeface="+mj-lt"/>
              <a:buAutoNum type="arabicPeriod" startAt="4"/>
            </a:pPr>
            <a:r>
              <a:rPr lang="en-US" sz="2400" dirty="0"/>
              <a:t>If the home is no longer accessible based on a tenant’s disabilities, they may have the option of requesting a reasonable accommodation to terminate lease or ask for a different unit (if available).</a:t>
            </a:r>
          </a:p>
          <a:p>
            <a:pPr marL="514350" indent="-514350">
              <a:buFont typeface="+mj-lt"/>
              <a:buAutoNum type="arabicPeriod" startAt="4"/>
            </a:pPr>
            <a:endParaRPr lang="en-US" sz="2400" dirty="0"/>
          </a:p>
        </p:txBody>
      </p:sp>
    </p:spTree>
    <p:extLst>
      <p:ext uri="{BB962C8B-B14F-4D97-AF65-F5344CB8AC3E}">
        <p14:creationId xmlns:p14="http://schemas.microsoft.com/office/powerpoint/2010/main" val="206990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8FF523-475B-958B-BFCC-441B1CC7C9A1}"/>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B955955-1AF0-CDB3-48C2-70310E11CA20}"/>
              </a:ext>
            </a:extLst>
          </p:cNvPr>
          <p:cNvPicPr>
            <a:picLocks noChangeAspect="1"/>
          </p:cNvPicPr>
          <p:nvPr/>
        </p:nvPicPr>
        <p:blipFill>
          <a:blip r:embed="rId2"/>
          <a:srcRect l="21724" t="17011" r="3361" b="8199"/>
          <a:stretch/>
        </p:blipFill>
        <p:spPr>
          <a:xfrm>
            <a:off x="0" y="0"/>
            <a:ext cx="12212299" cy="6858000"/>
          </a:xfrm>
          <a:prstGeom prst="rect">
            <a:avLst/>
          </a:prstGeom>
        </p:spPr>
      </p:pic>
    </p:spTree>
    <p:extLst>
      <p:ext uri="{BB962C8B-B14F-4D97-AF65-F5344CB8AC3E}">
        <p14:creationId xmlns:p14="http://schemas.microsoft.com/office/powerpoint/2010/main" val="2488217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A040E-28CF-EC2B-3A3F-6488BB453894}"/>
              </a:ext>
            </a:extLst>
          </p:cNvPr>
          <p:cNvSpPr>
            <a:spLocks noGrp="1"/>
          </p:cNvSpPr>
          <p:nvPr>
            <p:ph type="title"/>
          </p:nvPr>
        </p:nvSpPr>
        <p:spPr/>
        <p:txBody>
          <a:bodyPr/>
          <a:lstStyle/>
          <a:p>
            <a:r>
              <a:rPr lang="en-US" b="1" dirty="0"/>
              <a:t>Disaster Tenant Rights: Private Housing</a:t>
            </a:r>
          </a:p>
        </p:txBody>
      </p:sp>
      <p:sp>
        <p:nvSpPr>
          <p:cNvPr id="3" name="Content Placeholder 2">
            <a:extLst>
              <a:ext uri="{FF2B5EF4-FFF2-40B4-BE49-F238E27FC236}">
                <a16:creationId xmlns:a16="http://schemas.microsoft.com/office/drawing/2014/main" id="{F62C680C-C651-6F83-96D8-61F8D0AC4E02}"/>
              </a:ext>
            </a:extLst>
          </p:cNvPr>
          <p:cNvSpPr>
            <a:spLocks noGrp="1"/>
          </p:cNvSpPr>
          <p:nvPr>
            <p:ph idx="1"/>
          </p:nvPr>
        </p:nvSpPr>
        <p:spPr/>
        <p:txBody>
          <a:bodyPr vert="horz" lIns="91440" tIns="45720" rIns="91440" bIns="45720" rtlCol="0" anchor="t">
            <a:normAutofit/>
          </a:bodyPr>
          <a:lstStyle/>
          <a:p>
            <a:r>
              <a:rPr lang="en-US" sz="2000" dirty="0"/>
              <a:t>Under NCGS 42-12, Tenant may choose to terminate tenancy if building destroyed or damaged but need to notify Landlord in writing within 10 days from the damage/destruction.</a:t>
            </a:r>
          </a:p>
          <a:p>
            <a:r>
              <a:rPr lang="en-US" sz="2000" dirty="0"/>
              <a:t>Under NCGS 42-9, Landlord is allowed to end the tenancy if more than half of the home is damaged due to fire.</a:t>
            </a:r>
          </a:p>
          <a:p>
            <a:r>
              <a:rPr lang="en-US" sz="2000" dirty="0"/>
              <a:t>Under NCGS 42-42, Landlord still has a duty to repair HOWEVER be mindful of resources in the direct aftermath.</a:t>
            </a:r>
          </a:p>
          <a:p>
            <a:r>
              <a:rPr lang="en-US" sz="2000" dirty="0"/>
              <a:t>If a Tenant wants to remain in the property, they will need to continue to pay rent (encourage negotiating a smaller amount during repairs, etc.)</a:t>
            </a:r>
          </a:p>
          <a:p>
            <a:r>
              <a:rPr lang="en-US" sz="2000" dirty="0"/>
              <a:t>There are NO special codified eviction protections in the aftermath of a natural disaster</a:t>
            </a:r>
          </a:p>
        </p:txBody>
      </p:sp>
    </p:spTree>
    <p:extLst>
      <p:ext uri="{BB962C8B-B14F-4D97-AF65-F5344CB8AC3E}">
        <p14:creationId xmlns:p14="http://schemas.microsoft.com/office/powerpoint/2010/main" val="771839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69E98-37D1-ED98-38AF-3B987EC0BA4C}"/>
              </a:ext>
            </a:extLst>
          </p:cNvPr>
          <p:cNvSpPr>
            <a:spLocks noGrp="1"/>
          </p:cNvSpPr>
          <p:nvPr>
            <p:ph type="title"/>
          </p:nvPr>
        </p:nvSpPr>
        <p:spPr/>
        <p:txBody>
          <a:bodyPr/>
          <a:lstStyle/>
          <a:p>
            <a:r>
              <a:rPr lang="en-US" b="1" dirty="0"/>
              <a:t>Disaster Tenant Rights: Subsidized Housing</a:t>
            </a:r>
          </a:p>
        </p:txBody>
      </p:sp>
      <p:sp>
        <p:nvSpPr>
          <p:cNvPr id="3" name="Content Placeholder 2">
            <a:extLst>
              <a:ext uri="{FF2B5EF4-FFF2-40B4-BE49-F238E27FC236}">
                <a16:creationId xmlns:a16="http://schemas.microsoft.com/office/drawing/2014/main" id="{DFAF7A21-C444-A168-1CC9-2413D8BB9E38}"/>
              </a:ext>
            </a:extLst>
          </p:cNvPr>
          <p:cNvSpPr>
            <a:spLocks noGrp="1"/>
          </p:cNvSpPr>
          <p:nvPr>
            <p:ph idx="1"/>
          </p:nvPr>
        </p:nvSpPr>
        <p:spPr/>
        <p:txBody>
          <a:bodyPr vert="horz" lIns="91440" tIns="45720" rIns="91440" bIns="45720" rtlCol="0" anchor="t">
            <a:normAutofit/>
          </a:bodyPr>
          <a:lstStyle/>
          <a:p>
            <a:r>
              <a:rPr lang="en-US" dirty="0"/>
              <a:t>If residents face an imminent health/safety risk based on damage to their units because of a natural disaster (24 CFR 905.108) the PHA </a:t>
            </a:r>
            <a:r>
              <a:rPr lang="en-US" u="sng" dirty="0"/>
              <a:t>should</a:t>
            </a:r>
            <a:r>
              <a:rPr lang="en-US" dirty="0"/>
              <a:t> immediately relocate residents.</a:t>
            </a:r>
          </a:p>
          <a:p>
            <a:r>
              <a:rPr lang="en-US" dirty="0"/>
              <a:t>A PHA may use one or more of the following relocation options:</a:t>
            </a:r>
          </a:p>
          <a:p>
            <a:pPr lvl="1">
              <a:buFont typeface="Courier New,monospace" panose="020B0604020202020204" pitchFamily="34" charset="0"/>
              <a:buChar char="o"/>
            </a:pPr>
            <a:r>
              <a:rPr lang="en-US" dirty="0"/>
              <a:t>Other available public housing units</a:t>
            </a:r>
          </a:p>
          <a:p>
            <a:pPr lvl="1">
              <a:buFont typeface="Courier New,monospace" panose="020B0604020202020204" pitchFamily="34" charset="0"/>
              <a:buChar char="o"/>
            </a:pPr>
            <a:r>
              <a:rPr lang="en-US" dirty="0"/>
              <a:t>Section 8 vouchers from its existing HCV resources</a:t>
            </a:r>
          </a:p>
          <a:p>
            <a:pPr lvl="1">
              <a:buFont typeface="Courier New,monospace" panose="020B0604020202020204" pitchFamily="34" charset="0"/>
              <a:buChar char="o"/>
            </a:pPr>
            <a:r>
              <a:rPr lang="en-US" dirty="0"/>
              <a:t>Section 8 vouchers through an award of tenant-protection vouchers (TPVs) from HUD</a:t>
            </a:r>
          </a:p>
          <a:p>
            <a:pPr lvl="1">
              <a:buFont typeface="Courier New,monospace" panose="020B0604020202020204" pitchFamily="34" charset="0"/>
              <a:buChar char="o"/>
            </a:pPr>
            <a:r>
              <a:rPr lang="en-US" dirty="0"/>
              <a:t>Temporary housing (including assistance </a:t>
            </a:r>
            <a:r>
              <a:rPr lang="en-US"/>
              <a:t>from FEMA)</a:t>
            </a:r>
            <a:endParaRPr lang="en-US" dirty="0"/>
          </a:p>
          <a:p>
            <a:pPr marL="0" indent="0">
              <a:buNone/>
            </a:pPr>
            <a:endParaRPr lang="en-US" dirty="0"/>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1260956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D2F6B-F0E3-62A2-A00A-255D84660988}"/>
              </a:ext>
            </a:extLst>
          </p:cNvPr>
          <p:cNvSpPr>
            <a:spLocks noGrp="1"/>
          </p:cNvSpPr>
          <p:nvPr>
            <p:ph type="title"/>
          </p:nvPr>
        </p:nvSpPr>
        <p:spPr/>
        <p:txBody>
          <a:bodyPr/>
          <a:lstStyle/>
          <a:p>
            <a:r>
              <a:rPr lang="en-US" b="1" dirty="0"/>
              <a:t>Disaster Tenant Rights: Subsidized Housing</a:t>
            </a:r>
          </a:p>
        </p:txBody>
      </p:sp>
      <p:sp>
        <p:nvSpPr>
          <p:cNvPr id="3" name="Content Placeholder 2">
            <a:extLst>
              <a:ext uri="{FF2B5EF4-FFF2-40B4-BE49-F238E27FC236}">
                <a16:creationId xmlns:a16="http://schemas.microsoft.com/office/drawing/2014/main" id="{FC0B428B-ADD0-920C-EF95-9272981DAB8A}"/>
              </a:ext>
            </a:extLst>
          </p:cNvPr>
          <p:cNvSpPr>
            <a:spLocks noGrp="1"/>
          </p:cNvSpPr>
          <p:nvPr>
            <p:ph idx="1"/>
          </p:nvPr>
        </p:nvSpPr>
        <p:spPr/>
        <p:txBody>
          <a:bodyPr vert="horz" lIns="91440" tIns="45720" rIns="91440" bIns="45720" rtlCol="0" anchor="t">
            <a:normAutofit/>
          </a:bodyPr>
          <a:lstStyle/>
          <a:p>
            <a:r>
              <a:rPr lang="en-US" sz="2600" dirty="0"/>
              <a:t>A PHA may choose to demolish a public housing unit portfolio and is not necessarily required to rebuild.</a:t>
            </a:r>
          </a:p>
          <a:p>
            <a:r>
              <a:rPr lang="en-US" sz="2600" dirty="0"/>
              <a:t>If the PHA relocates tenants to housing that does not meet the criteria of comparable housing (24 CFR 970) the PHA must offer residents comparable housing as part of a bid to demo or otherwise displace residents.</a:t>
            </a:r>
          </a:p>
        </p:txBody>
      </p:sp>
    </p:spTree>
    <p:extLst>
      <p:ext uri="{BB962C8B-B14F-4D97-AF65-F5344CB8AC3E}">
        <p14:creationId xmlns:p14="http://schemas.microsoft.com/office/powerpoint/2010/main" val="4230987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BB65A-F4BD-CE2D-7B0A-EB1E208B3C28}"/>
              </a:ext>
            </a:extLst>
          </p:cNvPr>
          <p:cNvSpPr>
            <a:spLocks noGrp="1"/>
          </p:cNvSpPr>
          <p:nvPr>
            <p:ph type="title"/>
          </p:nvPr>
        </p:nvSpPr>
        <p:spPr/>
        <p:txBody>
          <a:bodyPr/>
          <a:lstStyle/>
          <a:p>
            <a:r>
              <a:rPr lang="en-US" b="1" dirty="0"/>
              <a:t>Fair Housing</a:t>
            </a:r>
          </a:p>
        </p:txBody>
      </p:sp>
      <p:sp>
        <p:nvSpPr>
          <p:cNvPr id="3" name="Content Placeholder 2">
            <a:extLst>
              <a:ext uri="{FF2B5EF4-FFF2-40B4-BE49-F238E27FC236}">
                <a16:creationId xmlns:a16="http://schemas.microsoft.com/office/drawing/2014/main" id="{27986C85-6231-827C-3B59-01FCAC1EEA55}"/>
              </a:ext>
            </a:extLst>
          </p:cNvPr>
          <p:cNvSpPr>
            <a:spLocks noGrp="1"/>
          </p:cNvSpPr>
          <p:nvPr>
            <p:ph idx="1"/>
          </p:nvPr>
        </p:nvSpPr>
        <p:spPr/>
        <p:txBody>
          <a:bodyPr vert="horz" lIns="91440" tIns="45720" rIns="91440" bIns="45720" rtlCol="0" anchor="t">
            <a:normAutofit fontScale="92500" lnSpcReduction="10000"/>
          </a:bodyPr>
          <a:lstStyle/>
          <a:p>
            <a:r>
              <a:rPr lang="en-US" dirty="0"/>
              <a:t>There are often many, many fair housing violations in the aftermath of a natural disaster.</a:t>
            </a:r>
          </a:p>
          <a:p>
            <a:r>
              <a:rPr lang="en-US" dirty="0"/>
              <a:t>Some examples:</a:t>
            </a:r>
          </a:p>
          <a:p>
            <a:pPr lvl="1">
              <a:buFont typeface="Courier New" panose="020B0604020202020204" pitchFamily="34" charset="0"/>
              <a:buChar char="o"/>
            </a:pPr>
            <a:r>
              <a:rPr lang="en-US" dirty="0"/>
              <a:t>Shelter sites requiring Latinx evacuees to produce proof of identity and residence before allowing shelter access</a:t>
            </a:r>
          </a:p>
          <a:p>
            <a:pPr lvl="1">
              <a:buFont typeface="Courier New" panose="020B0604020202020204" pitchFamily="34" charset="0"/>
              <a:buChar char="o"/>
            </a:pPr>
            <a:r>
              <a:rPr lang="en-US" dirty="0"/>
              <a:t>Aid not distributed in areas with migrant farmworkers</a:t>
            </a:r>
          </a:p>
          <a:p>
            <a:pPr lvl="1">
              <a:buFont typeface="Courier New" panose="020B0604020202020204" pitchFamily="34" charset="0"/>
              <a:buChar char="o"/>
            </a:pPr>
            <a:r>
              <a:rPr lang="en-US" dirty="0"/>
              <a:t>Shelter restrictions (such as families with children)</a:t>
            </a:r>
          </a:p>
          <a:p>
            <a:pPr lvl="1">
              <a:buFont typeface="Courier New" panose="020B0604020202020204" pitchFamily="34" charset="0"/>
              <a:buChar char="o"/>
            </a:pPr>
            <a:r>
              <a:rPr lang="en-US" dirty="0"/>
              <a:t>Accessibility and reasonable accommodations for people with disabilities</a:t>
            </a:r>
          </a:p>
          <a:p>
            <a:pPr lvl="2">
              <a:buFont typeface="Wingdings" panose="020B0604020202020204" pitchFamily="34" charset="0"/>
              <a:buChar char="§"/>
            </a:pPr>
            <a:r>
              <a:rPr lang="en-US" sz="2400" dirty="0"/>
              <a:t>Medical needs, mental health needs</a:t>
            </a:r>
          </a:p>
          <a:p>
            <a:pPr lvl="2">
              <a:buFont typeface="Wingdings" panose="020B0604020202020204" pitchFamily="34" charset="0"/>
              <a:buChar char="§"/>
            </a:pPr>
            <a:r>
              <a:rPr lang="en-US" sz="2400" dirty="0"/>
              <a:t>Attempts to shelter people with disabilities in nursing homes or other restrictive settings</a:t>
            </a:r>
          </a:p>
          <a:p>
            <a:pPr lvl="1">
              <a:buFont typeface="Courier New" panose="020B0604020202020204" pitchFamily="34" charset="0"/>
              <a:buChar char="o"/>
            </a:pPr>
            <a:r>
              <a:rPr lang="en-US" dirty="0"/>
              <a:t>Assistance animals</a:t>
            </a:r>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4129438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0229B-45CB-9586-3AAC-53B2CFCAA1A8}"/>
              </a:ext>
            </a:extLst>
          </p:cNvPr>
          <p:cNvSpPr>
            <a:spLocks noGrp="1"/>
          </p:cNvSpPr>
          <p:nvPr>
            <p:ph type="title"/>
          </p:nvPr>
        </p:nvSpPr>
        <p:spPr/>
        <p:txBody>
          <a:bodyPr/>
          <a:lstStyle/>
          <a:p>
            <a:r>
              <a:rPr lang="en-US" b="1" dirty="0"/>
              <a:t>Federal Emergency Management Agency (FEMA)</a:t>
            </a:r>
          </a:p>
        </p:txBody>
      </p:sp>
      <p:sp>
        <p:nvSpPr>
          <p:cNvPr id="3" name="Content Placeholder 2">
            <a:extLst>
              <a:ext uri="{FF2B5EF4-FFF2-40B4-BE49-F238E27FC236}">
                <a16:creationId xmlns:a16="http://schemas.microsoft.com/office/drawing/2014/main" id="{188F9558-4045-AFBC-568D-A2E0B12E40C4}"/>
              </a:ext>
            </a:extLst>
          </p:cNvPr>
          <p:cNvSpPr>
            <a:spLocks noGrp="1"/>
          </p:cNvSpPr>
          <p:nvPr>
            <p:ph idx="1"/>
          </p:nvPr>
        </p:nvSpPr>
        <p:spPr/>
        <p:txBody>
          <a:bodyPr vert="horz" lIns="91440" tIns="45720" rIns="91440" bIns="45720" rtlCol="0" anchor="t">
            <a:normAutofit/>
          </a:bodyPr>
          <a:lstStyle/>
          <a:p>
            <a:r>
              <a:rPr lang="en-US" dirty="0"/>
              <a:t>Temporary rental, lodging (hotel), or displacement assistance</a:t>
            </a:r>
          </a:p>
          <a:p>
            <a:r>
              <a:rPr lang="en-US" dirty="0"/>
              <a:t>Transportation/vehicle repair assistance</a:t>
            </a:r>
          </a:p>
          <a:p>
            <a:r>
              <a:rPr lang="en-US" dirty="0"/>
              <a:t>Personal property repair or replacement</a:t>
            </a:r>
          </a:p>
          <a:p>
            <a:r>
              <a:rPr lang="en-US" dirty="0"/>
              <a:t>Medical, dental and funeral expenses</a:t>
            </a:r>
          </a:p>
          <a:p>
            <a:r>
              <a:rPr lang="en-US" dirty="0"/>
              <a:t>New(</a:t>
            </a:r>
            <a:r>
              <a:rPr lang="en-US" dirty="0" err="1"/>
              <a:t>ish</a:t>
            </a:r>
            <a:r>
              <a:rPr lang="en-US" dirty="0"/>
              <a:t>): serious needs assistance of $750</a:t>
            </a:r>
          </a:p>
          <a:p>
            <a:endParaRPr lang="en-US" dirty="0"/>
          </a:p>
          <a:p>
            <a:pPr marL="0" indent="0">
              <a:buNone/>
            </a:pPr>
            <a:r>
              <a:rPr lang="en-US" i="1" dirty="0"/>
              <a:t>Note: Tenants cannot apply for home repairs. The homeowners must do this application with FEMA.</a:t>
            </a:r>
          </a:p>
        </p:txBody>
      </p:sp>
    </p:spTree>
    <p:extLst>
      <p:ext uri="{BB962C8B-B14F-4D97-AF65-F5344CB8AC3E}">
        <p14:creationId xmlns:p14="http://schemas.microsoft.com/office/powerpoint/2010/main" val="108279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29E668-F01D-4BE3-F3A6-BB05E2FD4FF0}"/>
              </a:ext>
            </a:extLst>
          </p:cNvPr>
          <p:cNvSpPr>
            <a:spLocks noGrp="1"/>
          </p:cNvSpPr>
          <p:nvPr>
            <p:ph type="title"/>
          </p:nvPr>
        </p:nvSpPr>
        <p:spPr/>
        <p:txBody>
          <a:bodyPr/>
          <a:lstStyle/>
          <a:p>
            <a:r>
              <a:rPr lang="en-US" b="1" i="1" dirty="0"/>
              <a:t>Otherwise General N.C. Housing Law Applies…</a:t>
            </a:r>
          </a:p>
        </p:txBody>
      </p:sp>
      <p:sp>
        <p:nvSpPr>
          <p:cNvPr id="5" name="Text Placeholder 4">
            <a:extLst>
              <a:ext uri="{FF2B5EF4-FFF2-40B4-BE49-F238E27FC236}">
                <a16:creationId xmlns:a16="http://schemas.microsoft.com/office/drawing/2014/main" id="{8F532388-53A2-1FA9-929A-81761BD604C9}"/>
              </a:ext>
            </a:extLst>
          </p:cNvPr>
          <p:cNvSpPr>
            <a:spLocks noGrp="1"/>
          </p:cNvSpPr>
          <p:nvPr>
            <p:ph type="body" idx="1"/>
          </p:nvPr>
        </p:nvSpPr>
        <p:spPr/>
        <p:txBody>
          <a:bodyPr/>
          <a:lstStyle/>
          <a:p>
            <a:r>
              <a:rPr lang="en-US" dirty="0">
                <a:solidFill>
                  <a:schemeClr val="bg1"/>
                </a:solidFill>
              </a:rPr>
              <a:t>…the leniency for “reasonable time to repair” may just be more generous given transportation and supply issues.</a:t>
            </a:r>
          </a:p>
        </p:txBody>
      </p:sp>
    </p:spTree>
    <p:extLst>
      <p:ext uri="{BB962C8B-B14F-4D97-AF65-F5344CB8AC3E}">
        <p14:creationId xmlns:p14="http://schemas.microsoft.com/office/powerpoint/2010/main" val="899644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8098-B934-79BE-EBB3-AACAD668B0B2}"/>
              </a:ext>
            </a:extLst>
          </p:cNvPr>
          <p:cNvSpPr>
            <a:spLocks noGrp="1"/>
          </p:cNvSpPr>
          <p:nvPr>
            <p:ph type="title"/>
          </p:nvPr>
        </p:nvSpPr>
        <p:spPr/>
        <p:txBody>
          <a:bodyPr/>
          <a:lstStyle/>
          <a:p>
            <a:r>
              <a:rPr lang="en-US" b="1">
                <a:latin typeface="Aptos" panose="020B0004020202020204" pitchFamily="34" charset="0"/>
              </a:rPr>
              <a:t>North Carolina Gen. Stat. 42-42</a:t>
            </a:r>
          </a:p>
        </p:txBody>
      </p:sp>
      <p:sp>
        <p:nvSpPr>
          <p:cNvPr id="4" name="Content Placeholder 4">
            <a:extLst>
              <a:ext uri="{FF2B5EF4-FFF2-40B4-BE49-F238E27FC236}">
                <a16:creationId xmlns:a16="http://schemas.microsoft.com/office/drawing/2014/main" id="{CCE23E3F-C558-764D-B74A-7DB27DBF13FF}"/>
              </a:ext>
            </a:extLst>
          </p:cNvPr>
          <p:cNvSpPr>
            <a:spLocks noGrp="1"/>
          </p:cNvSpPr>
          <p:nvPr>
            <p:ph idx="1"/>
          </p:nvPr>
        </p:nvSpPr>
        <p:spPr>
          <a:xfrm>
            <a:off x="838200" y="1533795"/>
            <a:ext cx="10515600" cy="4351338"/>
          </a:xfrm>
        </p:spPr>
        <p:txBody>
          <a:bodyPr anchor="ctr">
            <a:normAutofit lnSpcReduction="10000"/>
          </a:bodyPr>
          <a:lstStyle/>
          <a:p>
            <a:pPr marL="0" indent="0">
              <a:buNone/>
            </a:pPr>
            <a:r>
              <a:rPr lang="en-US" altLang="en-US" sz="3600">
                <a:latin typeface="Aptos" panose="020B0004020202020204" pitchFamily="34" charset="0"/>
                <a:cs typeface="Calibri"/>
              </a:rPr>
              <a:t>Landlords MUST...</a:t>
            </a:r>
          </a:p>
          <a:p>
            <a:pPr lvl="1"/>
            <a:r>
              <a:rPr lang="en-US" altLang="en-US">
                <a:latin typeface="Aptos" panose="020B0004020202020204" pitchFamily="34" charset="0"/>
              </a:rPr>
              <a:t>Keep premises in “fit and habitable” condition.</a:t>
            </a:r>
            <a:endParaRPr lang="en-US" altLang="en-US">
              <a:latin typeface="Aptos" panose="020B0004020202020204" pitchFamily="34" charset="0"/>
              <a:cs typeface="Calibri"/>
            </a:endParaRPr>
          </a:p>
          <a:p>
            <a:pPr lvl="1"/>
            <a:r>
              <a:rPr lang="en-US" altLang="en-US">
                <a:latin typeface="Aptos" panose="020B0004020202020204" pitchFamily="34" charset="0"/>
              </a:rPr>
              <a:t>Obey local Housing Code</a:t>
            </a:r>
            <a:endParaRPr lang="en-US" altLang="en-US">
              <a:latin typeface="Aptos" panose="020B0004020202020204" pitchFamily="34" charset="0"/>
              <a:cs typeface="Calibri"/>
            </a:endParaRPr>
          </a:p>
          <a:p>
            <a:pPr lvl="1"/>
            <a:r>
              <a:rPr lang="en-US" altLang="en-US">
                <a:latin typeface="Aptos" panose="020B0004020202020204" pitchFamily="34" charset="0"/>
              </a:rPr>
              <a:t>Repair “imminently dangerous conditions” in a “reasonable” amount of time based on “severity” (imminently dangerous defined by statute)</a:t>
            </a:r>
            <a:endParaRPr lang="en-US" altLang="en-US">
              <a:latin typeface="Aptos" panose="020B0004020202020204" pitchFamily="34" charset="0"/>
              <a:cs typeface="Calibri"/>
            </a:endParaRPr>
          </a:p>
          <a:p>
            <a:pPr lvl="1" eaLnBrk="1" hangingPunct="1"/>
            <a:r>
              <a:rPr lang="en-US" altLang="en-US">
                <a:latin typeface="Aptos" panose="020B0004020202020204" pitchFamily="34" charset="0"/>
              </a:rPr>
              <a:t>Keep common areas safe</a:t>
            </a:r>
            <a:endParaRPr lang="en-US" altLang="en-US">
              <a:latin typeface="Aptos" panose="020B0004020202020204" pitchFamily="34" charset="0"/>
              <a:cs typeface="Calibri"/>
            </a:endParaRPr>
          </a:p>
          <a:p>
            <a:pPr lvl="1" eaLnBrk="1" hangingPunct="1"/>
            <a:r>
              <a:rPr lang="en-US" altLang="en-US">
                <a:latin typeface="Aptos" panose="020B0004020202020204" pitchFamily="34" charset="0"/>
              </a:rPr>
              <a:t>Keep electrical, plumbing, sanitary, heating, air-conditioning, and other facilities and appliances supplied in good &amp; safe working order</a:t>
            </a:r>
            <a:endParaRPr lang="en-US" altLang="en-US">
              <a:latin typeface="Aptos" panose="020B0004020202020204" pitchFamily="34" charset="0"/>
              <a:cs typeface="Calibri"/>
            </a:endParaRPr>
          </a:p>
          <a:p>
            <a:pPr lvl="1" eaLnBrk="1" hangingPunct="1"/>
            <a:r>
              <a:rPr lang="en-US" altLang="en-US">
                <a:latin typeface="Aptos" panose="020B0004020202020204" pitchFamily="34" charset="0"/>
              </a:rPr>
              <a:t>Install smoke and CO detectors</a:t>
            </a:r>
          </a:p>
          <a:p>
            <a:pPr marL="457200" lvl="1" indent="0" eaLnBrk="1" hangingPunct="1">
              <a:buNone/>
            </a:pPr>
            <a:endParaRPr lang="en-US" altLang="en-US">
              <a:latin typeface="Aptos" panose="020B0004020202020204" pitchFamily="34" charset="0"/>
              <a:cs typeface="Calibri"/>
            </a:endParaRPr>
          </a:p>
          <a:p>
            <a:r>
              <a:rPr lang="en-US" altLang="en-US" sz="3600" b="1" u="sng">
                <a:latin typeface="Aptos" panose="020B0004020202020204" pitchFamily="34" charset="0"/>
              </a:rPr>
              <a:t>Landlord’s duties cannot be waived.</a:t>
            </a:r>
            <a:endParaRPr lang="en-US" altLang="en-US" sz="3600" b="1" u="sng">
              <a:latin typeface="Aptos" panose="020B0004020202020204" pitchFamily="34" charset="0"/>
              <a:cs typeface="Calibri"/>
            </a:endParaRPr>
          </a:p>
        </p:txBody>
      </p:sp>
    </p:spTree>
    <p:extLst>
      <p:ext uri="{BB962C8B-B14F-4D97-AF65-F5344CB8AC3E}">
        <p14:creationId xmlns:p14="http://schemas.microsoft.com/office/powerpoint/2010/main" val="1506108677"/>
      </p:ext>
    </p:extLst>
  </p:cSld>
  <p:clrMapOvr>
    <a:masterClrMapping/>
  </p:clrMapOvr>
</p:sld>
</file>

<file path=ppt/theme/theme1.xml><?xml version="1.0" encoding="utf-8"?>
<a:theme xmlns:a="http://schemas.openxmlformats.org/drawingml/2006/main" name="Blank with bu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C ppt 1" id="{C78B0443-966B-564F-BCEC-CEF39FE6B9F4}" vid="{7045709C-8484-5C48-9DC3-488EEB417A12}"/>
    </a:ext>
  </a:extLst>
</a:theme>
</file>

<file path=ppt/theme/theme2.xml><?xml version="1.0" encoding="utf-8"?>
<a:theme xmlns:a="http://schemas.openxmlformats.org/drawingml/2006/main" name="Logo watermar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C ppt 1" id="{C78B0443-966B-564F-BCEC-CEF39FE6B9F4}" vid="{D92C7BC6-9C87-9D41-9417-5C18F3CF6696}"/>
    </a:ext>
  </a:extLst>
</a:theme>
</file>

<file path=ppt/theme/theme3.xml><?xml version="1.0" encoding="utf-8"?>
<a:theme xmlns:a="http://schemas.openxmlformats.org/drawingml/2006/main" name="Light blue backgrou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C ppt 1" id="{C78B0443-966B-564F-BCEC-CEF39FE6B9F4}" vid="{BB97104A-D08A-A047-9ABB-4988BAD09632}"/>
    </a:ext>
  </a:extLst>
</a:theme>
</file>

<file path=ppt/theme/theme4.xml><?xml version="1.0" encoding="utf-8"?>
<a:theme xmlns:a="http://schemas.openxmlformats.org/drawingml/2006/main" name="Navy background">
  <a:themeElements>
    <a:clrScheme name="Legal Aid NC Brand Colors">
      <a:dk1>
        <a:srgbClr val="000000"/>
      </a:dk1>
      <a:lt1>
        <a:srgbClr val="FFFFFF"/>
      </a:lt1>
      <a:dk2>
        <a:srgbClr val="44546A"/>
      </a:dk2>
      <a:lt2>
        <a:srgbClr val="E7E6E6"/>
      </a:lt2>
      <a:accent1>
        <a:srgbClr val="30619A"/>
      </a:accent1>
      <a:accent2>
        <a:srgbClr val="518FC4"/>
      </a:accent2>
      <a:accent3>
        <a:srgbClr val="80ABC6"/>
      </a:accent3>
      <a:accent4>
        <a:srgbClr val="0A3266"/>
      </a:accent4>
      <a:accent5>
        <a:srgbClr val="5B9BD5"/>
      </a:accent5>
      <a:accent6>
        <a:srgbClr val="1C598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C ppt 1" id="{C78B0443-966B-564F-BCEC-CEF39FE6B9F4}" vid="{A79F4284-91EC-F14C-BFE6-94063137F02A}"/>
    </a:ext>
  </a:extLst>
</a:theme>
</file>

<file path=ppt/theme/theme5.xml><?xml version="1.0" encoding="utf-8"?>
<a:theme xmlns:a="http://schemas.openxmlformats.org/drawingml/2006/main" name="Mosaic light">
  <a:themeElements>
    <a:clrScheme name="Legal Aid NC blues">
      <a:dk1>
        <a:srgbClr val="000000"/>
      </a:dk1>
      <a:lt1>
        <a:srgbClr val="FFFFFF"/>
      </a:lt1>
      <a:dk2>
        <a:srgbClr val="44546A"/>
      </a:dk2>
      <a:lt2>
        <a:srgbClr val="E7E6E6"/>
      </a:lt2>
      <a:accent1>
        <a:srgbClr val="306199"/>
      </a:accent1>
      <a:accent2>
        <a:srgbClr val="518FC4"/>
      </a:accent2>
      <a:accent3>
        <a:srgbClr val="7FACC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C ppt 1" id="{C78B0443-966B-564F-BCEC-CEF39FE6B9F4}" vid="{4E5BECC5-AF05-EC46-A799-6973A8DFE533}"/>
    </a:ext>
  </a:extLst>
</a:theme>
</file>

<file path=ppt/theme/theme6.xml><?xml version="1.0" encoding="utf-8"?>
<a:theme xmlns:a="http://schemas.openxmlformats.org/drawingml/2006/main" name="Mosaic dark">
  <a:themeElements>
    <a:clrScheme name="Legal Aid NC blues">
      <a:dk1>
        <a:srgbClr val="000000"/>
      </a:dk1>
      <a:lt1>
        <a:srgbClr val="FFFFFF"/>
      </a:lt1>
      <a:dk2>
        <a:srgbClr val="44546A"/>
      </a:dk2>
      <a:lt2>
        <a:srgbClr val="E7E6E6"/>
      </a:lt2>
      <a:accent1>
        <a:srgbClr val="306199"/>
      </a:accent1>
      <a:accent2>
        <a:srgbClr val="518FC4"/>
      </a:accent2>
      <a:accent3>
        <a:srgbClr val="7FACC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C ppt 1" id="{C78B0443-966B-564F-BCEC-CEF39FE6B9F4}" vid="{2C1D6860-F447-3642-8942-D8A3952A2AFA}"/>
    </a:ext>
  </a:extLst>
</a:theme>
</file>

<file path=ppt/theme/theme7.xml><?xml version="1.0" encoding="utf-8"?>
<a:theme xmlns:a="http://schemas.openxmlformats.org/drawingml/2006/main" name="20th ann. logo watermark">
  <a:themeElements>
    <a:clrScheme name="Legal Aid NC Brand Colors">
      <a:dk1>
        <a:srgbClr val="000000"/>
      </a:dk1>
      <a:lt1>
        <a:srgbClr val="FFFFFF"/>
      </a:lt1>
      <a:dk2>
        <a:srgbClr val="44546A"/>
      </a:dk2>
      <a:lt2>
        <a:srgbClr val="E7E6E6"/>
      </a:lt2>
      <a:accent1>
        <a:srgbClr val="30619A"/>
      </a:accent1>
      <a:accent2>
        <a:srgbClr val="518FC4"/>
      </a:accent2>
      <a:accent3>
        <a:srgbClr val="80ABC6"/>
      </a:accent3>
      <a:accent4>
        <a:srgbClr val="0A3266"/>
      </a:accent4>
      <a:accent5>
        <a:srgbClr val="5B9BD5"/>
      </a:accent5>
      <a:accent6>
        <a:srgbClr val="1C5981"/>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ANC ppt 1" id="{C78B0443-966B-564F-BCEC-CEF39FE6B9F4}" vid="{264F849C-F20B-5C42-94BA-109C02C73D8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2D370CB684158409DA21974FB734823" ma:contentTypeVersion="10" ma:contentTypeDescription="Create a new document." ma:contentTypeScope="" ma:versionID="791194d697f3951b21d9b7c95563e943">
  <xsd:schema xmlns:xsd="http://www.w3.org/2001/XMLSchema" xmlns:xs="http://www.w3.org/2001/XMLSchema" xmlns:p="http://schemas.microsoft.com/office/2006/metadata/properties" xmlns:ns2="2dbf60d6-93d7-4ca7-b015-59eea0412b2b" xmlns:ns3="0858221a-0ff1-4b6e-a0b5-28c3a22ab8b4" xmlns:ns4="16825b48-79ec-4c44-bccd-16a22116053a" targetNamespace="http://schemas.microsoft.com/office/2006/metadata/properties" ma:root="true" ma:fieldsID="67368482989e21283d20ea1053ec7d08" ns2:_="" ns3:_="" ns4:_="">
    <xsd:import namespace="2dbf60d6-93d7-4ca7-b015-59eea0412b2b"/>
    <xsd:import namespace="0858221a-0ff1-4b6e-a0b5-28c3a22ab8b4"/>
    <xsd:import namespace="16825b48-79ec-4c44-bccd-16a22116053a"/>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element ref="ns3:lcf76f155ced4ddcb4097134ff3c332f" minOccurs="0"/>
                <xsd:element ref="ns4:TaxCatchAll"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bf60d6-93d7-4ca7-b015-59eea0412b2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58221a-0ff1-4b6e-a0b5-28c3a22ab8b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099d997-758a-4515-a3e3-11e9dbffeaa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825b48-79ec-4c44-bccd-16a22116053a"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8995b5cf-9ff6-4843-9957-7bacae2fadfa}" ma:internalName="TaxCatchAll" ma:showField="CatchAllData" ma:web="2dbf60d6-93d7-4ca7-b015-59eea0412b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858221a-0ff1-4b6e-a0b5-28c3a22ab8b4">
      <Terms xmlns="http://schemas.microsoft.com/office/infopath/2007/PartnerControls"/>
    </lcf76f155ced4ddcb4097134ff3c332f>
    <TaxCatchAll xmlns="16825b48-79ec-4c44-bccd-16a22116053a" xsi:nil="true"/>
    <_dlc_DocId xmlns="2dbf60d6-93d7-4ca7-b015-59eea0412b2b">AU72UN4HN74K-1591694468-21</_dlc_DocId>
    <_dlc_DocIdUrl xmlns="2dbf60d6-93d7-4ca7-b015-59eea0412b2b">
      <Url>https://legalaidnc.sharepoint.com/sites/PR/_layouts/15/DocIdRedir.aspx?ID=AU72UN4HN74K-1591694468-21</Url>
      <Description>AU72UN4HN74K-1591694468-21</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9115B1-DA08-4157-9D78-3F2F610A2462}">
  <ds:schemaRefs>
    <ds:schemaRef ds:uri="0858221a-0ff1-4b6e-a0b5-28c3a22ab8b4"/>
    <ds:schemaRef ds:uri="16825b48-79ec-4c44-bccd-16a22116053a"/>
    <ds:schemaRef ds:uri="2dbf60d6-93d7-4ca7-b015-59eea0412b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72DBCF9-B00A-493C-96C4-4DC33C3A2636}">
  <ds:schemaRefs>
    <ds:schemaRef ds:uri="http://schemas.microsoft.com/sharepoint/events"/>
  </ds:schemaRefs>
</ds:datastoreItem>
</file>

<file path=customXml/itemProps3.xml><?xml version="1.0" encoding="utf-8"?>
<ds:datastoreItem xmlns:ds="http://schemas.openxmlformats.org/officeDocument/2006/customXml" ds:itemID="{5CB1FB5E-0CDD-4DEF-B2EB-A30649351C34}">
  <ds:schemaRefs>
    <ds:schemaRef ds:uri="0858221a-0ff1-4b6e-a0b5-28c3a22ab8b4"/>
    <ds:schemaRef ds:uri="164f5d04-4e7d-4b1b-bc9f-0390d9a52438"/>
    <ds:schemaRef ds:uri="16825b48-79ec-4c44-bccd-16a22116053a"/>
    <ds:schemaRef ds:uri="2dbf60d6-93d7-4ca7-b015-59eea0412b2b"/>
    <ds:schemaRef ds:uri="86510df6-08aa-4c64-9adc-40c06472daa7"/>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2EE397BF-B812-4233-AE23-89355E0FB6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Legal Aid of NC Branded PPT Template</Template>
  <TotalTime>65</TotalTime>
  <Words>1340</Words>
  <Application>Microsoft Office PowerPoint</Application>
  <PresentationFormat>Widescreen</PresentationFormat>
  <Paragraphs>104</Paragraphs>
  <Slides>19</Slides>
  <Notes>1</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19</vt:i4>
      </vt:variant>
    </vt:vector>
  </HeadingPairs>
  <TitlesOfParts>
    <vt:vector size="34" baseType="lpstr">
      <vt:lpstr>Aptos</vt:lpstr>
      <vt:lpstr>Aptos Display</vt:lpstr>
      <vt:lpstr>Arial</vt:lpstr>
      <vt:lpstr>Calibri</vt:lpstr>
      <vt:lpstr>Courier New</vt:lpstr>
      <vt:lpstr>Courier New,monospace</vt:lpstr>
      <vt:lpstr>Wingdings</vt:lpstr>
      <vt:lpstr>Blank with bug</vt:lpstr>
      <vt:lpstr>Logo watermark</vt:lpstr>
      <vt:lpstr>Light blue background</vt:lpstr>
      <vt:lpstr>Navy background</vt:lpstr>
      <vt:lpstr>Mosaic light</vt:lpstr>
      <vt:lpstr>Mosaic dark</vt:lpstr>
      <vt:lpstr>20th ann. logo watermark</vt:lpstr>
      <vt:lpstr>Office Theme</vt:lpstr>
      <vt:lpstr>A Disaster Housing Primer</vt:lpstr>
      <vt:lpstr>PowerPoint Presentation</vt:lpstr>
      <vt:lpstr>Disaster Tenant Rights: Private Housing</vt:lpstr>
      <vt:lpstr>Disaster Tenant Rights: Subsidized Housing</vt:lpstr>
      <vt:lpstr>Disaster Tenant Rights: Subsidized Housing</vt:lpstr>
      <vt:lpstr>Fair Housing</vt:lpstr>
      <vt:lpstr>Federal Emergency Management Agency (FEMA)</vt:lpstr>
      <vt:lpstr>Otherwise General N.C. Housing Law Applies…</vt:lpstr>
      <vt:lpstr>North Carolina Gen. Stat. 42-42</vt:lpstr>
      <vt:lpstr>Timeline of Repair Issues</vt:lpstr>
      <vt:lpstr>Code Enforcement</vt:lpstr>
      <vt:lpstr>Code Enforcement</vt:lpstr>
      <vt:lpstr>Retaliatory Evictions</vt:lpstr>
      <vt:lpstr>Rent Abatement for Breach of Implied Warranty of Habitability</vt:lpstr>
      <vt:lpstr>Breaking Leases Early</vt:lpstr>
      <vt:lpstr>Mold</vt:lpstr>
      <vt:lpstr>Urgent Situations</vt:lpstr>
      <vt:lpstr>Basic Advice for Tenants Post-Helene</vt:lpstr>
      <vt:lpstr>Basic Advice for Tenants Post-Helene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Hobson</dc:creator>
  <cp:lastModifiedBy>Hannah Guerrier</cp:lastModifiedBy>
  <cp:revision>7</cp:revision>
  <dcterms:created xsi:type="dcterms:W3CDTF">2024-04-25T13:36:58Z</dcterms:created>
  <dcterms:modified xsi:type="dcterms:W3CDTF">2024-10-29T17:35:32Z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0x010100B2D370CB684158409DA21974FB734823</vt:lpwstr>
  </property>
  <property fmtid="{D5CDD505-2E9C-101B-9397-08002B2CF9AE}" pid="3" name="_dlc_DocIdItemGuid">
    <vt:lpwstr>6a48bef3-bb51-40ab-b2f8-a24687c9fcbc</vt:lpwstr>
  </property>
  <property fmtid="{D5CDD505-2E9C-101B-9397-08002B2CF9AE}" pid="4" name="MediaServiceImageTags">
    <vt:lpwstr/>
  </property>
</Properties>
</file>